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embeddedFontLst>
    <p:embeddedFont>
      <p:font typeface="Roboto" panose="020B0604020202020204" charset="0"/>
      <p:regular r:id="rId22"/>
      <p:bold r:id="rId23"/>
      <p:italic r:id="rId24"/>
      <p:boldItalic r:id="rId25"/>
    </p:embeddedFont>
    <p:embeddedFont>
      <p:font typeface="Roboto Slab" panose="020B0604020202020204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31" autoAdjust="0"/>
    <p:restoredTop sz="86443" autoAdjust="0"/>
  </p:normalViewPr>
  <p:slideViewPr>
    <p:cSldViewPr>
      <p:cViewPr varScale="1">
        <p:scale>
          <a:sx n="94" d="100"/>
          <a:sy n="94" d="100"/>
        </p:scale>
        <p:origin x="-1092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240" y="28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220661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1524800" y="672605"/>
            <a:ext cx="1081625" cy="1124949"/>
          </a:xfrm>
          <a:custGeom>
            <a:avLst/>
            <a:gdLst/>
            <a:ahLst/>
            <a:cxnLst/>
            <a:rect l="0" t="0" r="0" b="0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1" name="Shape 11"/>
          <p:cNvSpPr/>
          <p:nvPr/>
        </p:nvSpPr>
        <p:spPr>
          <a:xfrm rot="10800000">
            <a:off x="6537562" y="3342925"/>
            <a:ext cx="1081625" cy="1124950"/>
          </a:xfrm>
          <a:custGeom>
            <a:avLst/>
            <a:gdLst/>
            <a:ahLst/>
            <a:cxnLst/>
            <a:rect l="0" t="0" r="0" b="0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/>
            <a:headEnd type="none" w="med" len="med"/>
            <a:tailEnd type="none" w="med" len="med"/>
          </a:ln>
        </p:spPr>
      </p:sp>
      <p:cxnSp>
        <p:nvCxnSpPr>
          <p:cNvPr id="12" name="Shape 12"/>
          <p:cNvCxnSpPr/>
          <p:nvPr/>
        </p:nvCxnSpPr>
        <p:spPr>
          <a:xfrm>
            <a:off x="4359601" y="2817463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1680301" y="1188925"/>
            <a:ext cx="5783400" cy="1457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000"/>
            </a:lvl1pPr>
            <a:lvl2pPr lvl="1" algn="ctr">
              <a:spcBef>
                <a:spcPts val="0"/>
              </a:spcBef>
              <a:buSzPct val="100000"/>
              <a:defRPr sz="4000"/>
            </a:lvl2pPr>
            <a:lvl3pPr lvl="2" algn="ctr">
              <a:spcBef>
                <a:spcPts val="0"/>
              </a:spcBef>
              <a:buSzPct val="100000"/>
              <a:defRPr sz="4000"/>
            </a:lvl3pPr>
            <a:lvl4pPr lvl="3" algn="ctr">
              <a:spcBef>
                <a:spcPts val="0"/>
              </a:spcBef>
              <a:buSzPct val="100000"/>
              <a:defRPr sz="4000"/>
            </a:lvl4pPr>
            <a:lvl5pPr lvl="4" algn="ctr">
              <a:spcBef>
                <a:spcPts val="0"/>
              </a:spcBef>
              <a:buSzPct val="100000"/>
              <a:defRPr sz="4000"/>
            </a:lvl5pPr>
            <a:lvl6pPr lvl="5" algn="ctr">
              <a:spcBef>
                <a:spcPts val="0"/>
              </a:spcBef>
              <a:buSzPct val="100000"/>
              <a:defRPr sz="4000"/>
            </a:lvl6pPr>
            <a:lvl7pPr lvl="6" algn="ctr">
              <a:spcBef>
                <a:spcPts val="0"/>
              </a:spcBef>
              <a:buSzPct val="100000"/>
              <a:defRPr sz="4000"/>
            </a:lvl7pPr>
            <a:lvl8pPr lvl="7" algn="ctr">
              <a:spcBef>
                <a:spcPts val="0"/>
              </a:spcBef>
              <a:buSzPct val="100000"/>
              <a:defRPr sz="4000"/>
            </a:lvl8pPr>
            <a:lvl9pPr lvl="8" algn="ctr"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1680301" y="3049450"/>
            <a:ext cx="5783400" cy="909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Clr>
                <a:schemeClr val="accent5"/>
              </a:buClr>
              <a:buSzPct val="100000"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buClr>
                <a:schemeClr val="accent5"/>
              </a:buClr>
              <a:buSzPct val="100000"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buClr>
                <a:schemeClr val="accent5"/>
              </a:buClr>
              <a:buSzPct val="100000"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buClr>
                <a:schemeClr val="accent5"/>
              </a:buClr>
              <a:buSzPct val="100000"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buClr>
                <a:schemeClr val="accent5"/>
              </a:buClr>
              <a:buSzPct val="100000"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buClr>
                <a:schemeClr val="accent5"/>
              </a:buClr>
              <a:buSzPct val="100000"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buClr>
                <a:schemeClr val="accent5"/>
              </a:buClr>
              <a:buSzPct val="100000"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buClr>
                <a:schemeClr val="accent5"/>
              </a:buClr>
              <a:buSzPct val="100000"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buClr>
                <a:schemeClr val="accent5"/>
              </a:buClr>
              <a:buSzPct val="100000"/>
              <a:defRPr sz="130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hape 17"/>
          <p:cNvCxnSpPr/>
          <p:nvPr/>
        </p:nvCxnSpPr>
        <p:spPr>
          <a:xfrm>
            <a:off x="4359601" y="2817463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hape 21"/>
          <p:cNvCxnSpPr/>
          <p:nvPr/>
        </p:nvCxnSpPr>
        <p:spPr>
          <a:xfrm>
            <a:off x="492562" y="1260283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hape 26"/>
          <p:cNvCxnSpPr/>
          <p:nvPr/>
        </p:nvCxnSpPr>
        <p:spPr>
          <a:xfrm>
            <a:off x="492562" y="1260283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hape 35"/>
          <p:cNvCxnSpPr/>
          <p:nvPr/>
        </p:nvCxnSpPr>
        <p:spPr>
          <a:xfrm>
            <a:off x="489218" y="1412276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44" name="Shape 44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3800"/>
            </a:lvl1pPr>
            <a:lvl2pPr lvl="1" algn="ctr">
              <a:spcBef>
                <a:spcPts val="0"/>
              </a:spcBef>
              <a:buSzPct val="100000"/>
              <a:defRPr sz="3800"/>
            </a:lvl2pPr>
            <a:lvl3pPr lvl="2" algn="ctr">
              <a:spcBef>
                <a:spcPts val="0"/>
              </a:spcBef>
              <a:buSzPct val="100000"/>
              <a:defRPr sz="3800"/>
            </a:lvl3pPr>
            <a:lvl4pPr lvl="3" algn="ctr">
              <a:spcBef>
                <a:spcPts val="0"/>
              </a:spcBef>
              <a:buSzPct val="100000"/>
              <a:defRPr sz="3800"/>
            </a:lvl4pPr>
            <a:lvl5pPr lvl="4" algn="ctr">
              <a:spcBef>
                <a:spcPts val="0"/>
              </a:spcBef>
              <a:buSzPct val="100000"/>
              <a:defRPr sz="3800"/>
            </a:lvl5pPr>
            <a:lvl6pPr lvl="5" algn="ctr">
              <a:spcBef>
                <a:spcPts val="0"/>
              </a:spcBef>
              <a:buSzPct val="100000"/>
              <a:defRPr sz="3800"/>
            </a:lvl6pPr>
            <a:lvl7pPr lvl="6" algn="ctr">
              <a:spcBef>
                <a:spcPts val="0"/>
              </a:spcBef>
              <a:buSzPct val="100000"/>
              <a:defRPr sz="3800"/>
            </a:lvl7pPr>
            <a:lvl8pPr lvl="7" algn="ctr">
              <a:spcBef>
                <a:spcPts val="0"/>
              </a:spcBef>
              <a:buSzPct val="100000"/>
              <a:defRPr sz="3800"/>
            </a:lvl8pPr>
            <a:lvl9pPr lvl="8" algn="ctr">
              <a:spcBef>
                <a:spcPts val="0"/>
              </a:spcBef>
              <a:buSzPct val="100000"/>
              <a:defRPr sz="3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ubTitle" idx="1"/>
          </p:nvPr>
        </p:nvSpPr>
        <p:spPr>
          <a:xfrm>
            <a:off x="265500" y="2769000"/>
            <a:ext cx="4045200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Roboto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Roboto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Roboto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Roboto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Roboto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Roboto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Roboto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Roboto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Roboto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ru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ctrTitle"/>
          </p:nvPr>
        </p:nvSpPr>
        <p:spPr>
          <a:xfrm>
            <a:off x="107504" y="630225"/>
            <a:ext cx="8595696" cy="26082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 sz="3600" dirty="0"/>
              <a:t>Презентация учителя начальных </a:t>
            </a:r>
            <a:r>
              <a:rPr lang="ru" sz="3600" dirty="0" smtClean="0"/>
              <a:t>классов</a:t>
            </a:r>
            <a:br>
              <a:rPr lang="ru" sz="3600" dirty="0" smtClean="0"/>
            </a:br>
            <a:r>
              <a:rPr lang="ru" sz="3600" dirty="0" smtClean="0"/>
              <a:t> </a:t>
            </a:r>
            <a:r>
              <a:rPr lang="ru" sz="3600" dirty="0"/>
              <a:t>Ещенко </a:t>
            </a:r>
            <a:r>
              <a:rPr lang="ru" sz="3600" dirty="0" smtClean="0"/>
              <a:t>Екатерины Михайловны</a:t>
            </a:r>
            <a:endParaRPr lang="ru" sz="3600" dirty="0"/>
          </a:p>
          <a:p>
            <a:pPr lvl="0" algn="ctr">
              <a:spcBef>
                <a:spcPts val="0"/>
              </a:spcBef>
              <a:buNone/>
            </a:pPr>
            <a:r>
              <a:rPr lang="ru" sz="3600" dirty="0"/>
              <a:t>МОАУ гимназии №8 г. Сочи</a:t>
            </a:r>
          </a:p>
        </p:txBody>
      </p:sp>
      <p:pic>
        <p:nvPicPr>
          <p:cNvPr id="4" name="Рисунок 3" descr="a_da3a35f6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147814"/>
            <a:ext cx="2034022" cy="1857388"/>
          </a:xfrm>
          <a:prstGeom prst="rect">
            <a:avLst/>
          </a:prstGeom>
        </p:spPr>
      </p:pic>
    </p:spTree>
  </p:cSld>
  <p:clrMapOvr>
    <a:masterClrMapping/>
  </p:clrMapOvr>
  <p:transition spd="slow" advTm="5008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387900" y="123478"/>
            <a:ext cx="5547000" cy="26642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r>
              <a:rPr lang="ru" sz="2400" dirty="0"/>
              <a:t>В своей работе пытаюсь создать союз между педагогом, учеником и родителем. В учениках воспитываю любовь к своему краю, к своему городу. Стараюсь как можно чаще посещать музеи.</a:t>
            </a:r>
          </a:p>
        </p:txBody>
      </p:sp>
      <p:pic>
        <p:nvPicPr>
          <p:cNvPr id="129" name="Shape 129" descr="IMG_6366-31-01-17-00-16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8184" y="73975"/>
            <a:ext cx="2868367" cy="3512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Shape 130" descr="IMG_6390-31-01-17-00-16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1760" y="2787774"/>
            <a:ext cx="3715840" cy="2184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Shape 131" descr="IMG_6349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900" y="2787774"/>
            <a:ext cx="1951852" cy="2235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10514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1428728" y="123478"/>
            <a:ext cx="6312300" cy="50022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000" i="1" dirty="0">
                <a:latin typeface="+mn-lt"/>
                <a:ea typeface="Roboto"/>
                <a:cs typeface="Roboto"/>
                <a:sym typeface="Roboto"/>
              </a:rPr>
              <a:t>Во время каникул выезжаем на экскурсии</a:t>
            </a:r>
          </a:p>
        </p:txBody>
      </p:sp>
      <p:pic>
        <p:nvPicPr>
          <p:cNvPr id="138" name="Shape 138" descr="IMG_662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25" y="671200"/>
            <a:ext cx="3434397" cy="2369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 descr="IMG_666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025" y="3095125"/>
            <a:ext cx="3434397" cy="1989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Shape 140" descr="IMG_667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30064" y="671201"/>
            <a:ext cx="2680586" cy="4132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Shape 141" descr="IMG_1308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63888" y="671200"/>
            <a:ext cx="2520280" cy="4204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10109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387900" y="195486"/>
            <a:ext cx="8368200" cy="78933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i="1" dirty="0">
                <a:latin typeface="+mn-lt"/>
                <a:ea typeface="Roboto"/>
                <a:cs typeface="Roboto"/>
                <a:sym typeface="Roboto"/>
              </a:rPr>
              <a:t>Участвуем в акциях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471950" y="4144500"/>
            <a:ext cx="8448000" cy="539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2000" dirty="0"/>
              <a:t>“Покорми птиц”      </a:t>
            </a:r>
            <a:r>
              <a:rPr lang="ru" sz="2000" dirty="0" smtClean="0"/>
              <a:t>     </a:t>
            </a:r>
            <a:r>
              <a:rPr lang="ru" sz="2000" dirty="0"/>
              <a:t>“Подарки солдатам”         </a:t>
            </a:r>
            <a:r>
              <a:rPr lang="ru" sz="2000" dirty="0" smtClean="0"/>
              <a:t>          “</a:t>
            </a:r>
            <a:r>
              <a:rPr lang="ru" sz="2000" dirty="0"/>
              <a:t>Посади дерево”</a:t>
            </a:r>
          </a:p>
        </p:txBody>
      </p:sp>
      <p:pic>
        <p:nvPicPr>
          <p:cNvPr id="148" name="Shape 148" descr="IMG_131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7837" y="984825"/>
            <a:ext cx="3833812" cy="317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Shape 149" descr="IMG_1315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4050" y="984826"/>
            <a:ext cx="2207550" cy="3173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Shape 150" descr="IMG_1318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900" y="984825"/>
            <a:ext cx="2270875" cy="317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6131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1000100" y="123478"/>
            <a:ext cx="7388324" cy="59845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400" i="1" dirty="0">
                <a:latin typeface="+mn-lt"/>
              </a:rPr>
              <a:t>Наш портрет-это мы, а мы талантливы!</a:t>
            </a:r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108450" y="4447350"/>
            <a:ext cx="8927100" cy="49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400" dirty="0"/>
              <a:t>НАШИ ГИМНАСТКИ</a:t>
            </a:r>
          </a:p>
        </p:txBody>
      </p:sp>
      <p:pic>
        <p:nvPicPr>
          <p:cNvPr id="157" name="Shape 157" descr="IMG_122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600" y="696150"/>
            <a:ext cx="2358232" cy="375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Shape 158" descr="IMG_132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0152" y="686101"/>
            <a:ext cx="2376264" cy="36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Shape 159" descr="IMG_917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3848" y="686100"/>
            <a:ext cx="2486763" cy="37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8065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1951520" y="56900"/>
            <a:ext cx="4708780" cy="6861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i="1" dirty="0">
                <a:latin typeface="+mn-lt"/>
              </a:rPr>
              <a:t>Наши спортсмены</a:t>
            </a:r>
          </a:p>
        </p:txBody>
      </p:sp>
      <p:pic>
        <p:nvPicPr>
          <p:cNvPr id="166" name="Shape 166" descr="IMG_129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520" y="123478"/>
            <a:ext cx="1700000" cy="2642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Shape 167" descr="IMG_119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996" y="2766403"/>
            <a:ext cx="2244051" cy="2221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Shape 168" descr="IMG_119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83768" y="633707"/>
            <a:ext cx="2027400" cy="270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Shape 169" descr="IMG_1199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0" y="2571750"/>
            <a:ext cx="2233364" cy="2371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Shape 170" descr="IMG_1275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27966" y="227920"/>
            <a:ext cx="2125424" cy="351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8159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1043608" y="92275"/>
            <a:ext cx="6912768" cy="462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400" i="1" dirty="0">
                <a:latin typeface="+mn-lt"/>
              </a:rPr>
              <a:t>Наши танцоры</a:t>
            </a:r>
          </a:p>
        </p:txBody>
      </p:sp>
      <p:pic>
        <p:nvPicPr>
          <p:cNvPr id="177" name="Shape 177" descr="IMG_128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04" y="555526"/>
            <a:ext cx="3002217" cy="294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Shape 178" descr="IMG_120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3848" y="1812110"/>
            <a:ext cx="2965311" cy="307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Shape 179" descr="IMG_1261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5337" y="555526"/>
            <a:ext cx="2664296" cy="2877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7223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387900" y="68675"/>
            <a:ext cx="8368200" cy="6861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800" i="1" dirty="0">
                <a:latin typeface="+mn-lt"/>
              </a:rPr>
              <a:t>Наши отличницы, певица и фигуристка</a:t>
            </a:r>
          </a:p>
        </p:txBody>
      </p:sp>
      <p:pic>
        <p:nvPicPr>
          <p:cNvPr id="186" name="Shape 186" descr="IMG_130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9592" y="670681"/>
            <a:ext cx="3602756" cy="414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Shape 187" descr="IMG_128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6016" y="664337"/>
            <a:ext cx="3816424" cy="4156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702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title"/>
          </p:nvPr>
        </p:nvSpPr>
        <p:spPr>
          <a:xfrm>
            <a:off x="387900" y="123478"/>
            <a:ext cx="8368200" cy="936104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 sz="2800" dirty="0">
                <a:latin typeface="+mn-lt"/>
              </a:rPr>
              <a:t>У нас в гостях Марина Лаврентьевна Попович</a:t>
            </a:r>
          </a:p>
          <a:p>
            <a:pPr lvl="0" algn="ctr">
              <a:spcBef>
                <a:spcPts val="0"/>
              </a:spcBef>
              <a:buNone/>
            </a:pPr>
            <a:r>
              <a:rPr lang="ru" sz="2800" dirty="0">
                <a:latin typeface="+mn-lt"/>
              </a:rPr>
              <a:t>лётчик-испытатель 1-го класса</a:t>
            </a:r>
          </a:p>
        </p:txBody>
      </p:sp>
      <p:pic>
        <p:nvPicPr>
          <p:cNvPr id="194" name="Shape 194" descr="скачанные файлы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500" y="1412862"/>
            <a:ext cx="4013025" cy="323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Shape 195" descr="original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5450" y="1203500"/>
            <a:ext cx="3173350" cy="3811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7208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357158" y="214296"/>
            <a:ext cx="8368200" cy="507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800" i="1" dirty="0">
                <a:latin typeface="+mn-lt"/>
              </a:rPr>
              <a:t>Никто не забыт. Встреча с ветеранами войны</a:t>
            </a:r>
          </a:p>
        </p:txBody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02" name="Shape 202" descr="IMG_132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29625" y="385976"/>
            <a:ext cx="3857626" cy="4595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 descr="174046_vlcsnap_2016_05_06_17h35m45s8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5674" y="754775"/>
            <a:ext cx="4141349" cy="3857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5460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387900" y="157650"/>
            <a:ext cx="8368200" cy="4927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400" dirty="0"/>
              <a:t>Каждый ребёнок- лучик! И моя задача достучаться до самых сокровенных уголков детской души, помочь поверить в себя! Я люблю свою профессию и благодарна судьбе, что она дала мне </a:t>
            </a:r>
            <a:r>
              <a:rPr lang="ru" sz="2400" dirty="0" smtClean="0"/>
              <a:t>возможность </a:t>
            </a:r>
            <a:r>
              <a:rPr lang="ru" sz="2400" dirty="0"/>
              <a:t>называться этим очень не простым, но замечательным словом УЧИТЕЛЬ. Идут дни, летят годы, меняются времена, но не меняется моё педагогическое </a:t>
            </a:r>
            <a:r>
              <a:rPr lang="ru" sz="2400" dirty="0" smtClean="0"/>
              <a:t>кредо- </a:t>
            </a:r>
            <a:r>
              <a:rPr lang="ru" sz="2400" dirty="0"/>
              <a:t>д</a:t>
            </a:r>
            <a:r>
              <a:rPr lang="ru" sz="2400" dirty="0" smtClean="0"/>
              <a:t>остучаться </a:t>
            </a:r>
            <a:r>
              <a:rPr lang="ru" sz="2400" dirty="0"/>
              <a:t>до каждого сердца </a:t>
            </a:r>
            <a:r>
              <a:rPr lang="ru" sz="2400" dirty="0" smtClean="0"/>
              <a:t>тех , кого </a:t>
            </a:r>
            <a:r>
              <a:rPr lang="ru" sz="2400" dirty="0"/>
              <a:t>ты </a:t>
            </a:r>
            <a:r>
              <a:rPr lang="ru" sz="2400" dirty="0" smtClean="0"/>
              <a:t>решил учить</a:t>
            </a:r>
            <a:r>
              <a:rPr lang="ru" sz="2400" dirty="0"/>
              <a:t>, </a:t>
            </a:r>
            <a:r>
              <a:rPr lang="ru" sz="2400" dirty="0" smtClean="0"/>
              <a:t>и </a:t>
            </a:r>
            <a:r>
              <a:rPr lang="ru" sz="2400" dirty="0"/>
              <a:t>откроется тайная </a:t>
            </a:r>
            <a:r>
              <a:rPr lang="ru" sz="2400" dirty="0" smtClean="0"/>
              <a:t>дверца к  </a:t>
            </a:r>
            <a:r>
              <a:rPr lang="ru" sz="2400" dirty="0"/>
              <a:t>душам тех, кого смог полюбить!</a:t>
            </a:r>
          </a:p>
        </p:txBody>
      </p:sp>
    </p:spTree>
  </p:cSld>
  <p:clrMapOvr>
    <a:masterClrMapping/>
  </p:clrMapOvr>
  <p:transition spd="slow" advTm="15459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2147375" y="267494"/>
            <a:ext cx="6608700" cy="430118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 sz="2400" dirty="0"/>
              <a:t>Ещенко Екатерина Михайловна родилась в городе Курск 19 декабря 1948 года. В детстве я не мечтала быть педагогом, но окончив школу, вместе с группой одноклассников отправилась в город Обоянь Курской области. Первым </a:t>
            </a:r>
            <a:r>
              <a:rPr lang="ru" sz="2400" dirty="0" smtClean="0"/>
              <a:t>экзаменом </a:t>
            </a:r>
            <a:r>
              <a:rPr lang="ru" sz="2400" dirty="0"/>
              <a:t>была музыка. Этот экзамен сдала успешно, спев песню “</a:t>
            </a:r>
            <a:r>
              <a:rPr lang="ru" sz="2400" dirty="0" smtClean="0"/>
              <a:t>Мечтать, </a:t>
            </a:r>
            <a:r>
              <a:rPr lang="ru" sz="2400" dirty="0"/>
              <a:t>надо мечтать!” И вот мечта стала былью.</a:t>
            </a:r>
          </a:p>
        </p:txBody>
      </p:sp>
      <p:pic>
        <p:nvPicPr>
          <p:cNvPr id="71" name="Shape 71" descr="FullSizeRender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39502"/>
            <a:ext cx="2267744" cy="4035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15288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387900" y="339502"/>
            <a:ext cx="5735700" cy="460402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400" dirty="0"/>
              <a:t>На четвертом курсе вышла замуж. По распределению должна была уехать в Узбекистан, но так как вышла замуж приехала к мужу в город Сочи. В 1968 году начала свою педагогическую деятельность в 8 школе. Это было первое место моей </a:t>
            </a:r>
            <a:r>
              <a:rPr lang="ru" sz="2400" dirty="0" smtClean="0"/>
              <a:t>работы</a:t>
            </a:r>
            <a:r>
              <a:rPr lang="en-US" sz="2400" dirty="0" smtClean="0"/>
              <a:t>, </a:t>
            </a:r>
            <a:r>
              <a:rPr lang="ru-RU" sz="2400" dirty="0" smtClean="0"/>
              <a:t>где работаю</a:t>
            </a:r>
            <a:r>
              <a:rPr lang="ru" sz="2400" dirty="0" smtClean="0"/>
              <a:t> </a:t>
            </a:r>
            <a:r>
              <a:rPr lang="ru" sz="2400" dirty="0"/>
              <a:t>уже 48 </a:t>
            </a:r>
            <a:r>
              <a:rPr lang="ru" sz="2400" dirty="0" smtClean="0"/>
              <a:t>лет.</a:t>
            </a:r>
            <a:endParaRPr lang="ru" sz="2400" dirty="0"/>
          </a:p>
        </p:txBody>
      </p:sp>
      <p:pic>
        <p:nvPicPr>
          <p:cNvPr id="78" name="Shape 78" descr="395_eschenko-ekaterina--mikhaylov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1624" y="483519"/>
            <a:ext cx="2854871" cy="3870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15116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251520" y="411510"/>
            <a:ext cx="8432572" cy="428740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r>
              <a:rPr lang="ru" sz="2400" dirty="0"/>
              <a:t>На данный момент имею звание Старшего учителя и </a:t>
            </a:r>
            <a:r>
              <a:rPr lang="ru" sz="2400" dirty="0" smtClean="0"/>
              <a:t>Отличника </a:t>
            </a:r>
            <a:r>
              <a:rPr lang="ru" sz="2400" dirty="0"/>
              <a:t>Н</a:t>
            </a:r>
            <a:r>
              <a:rPr lang="ru" sz="2400" dirty="0" smtClean="0"/>
              <a:t>ародного </a:t>
            </a:r>
            <a:r>
              <a:rPr lang="ru" sz="2400" dirty="0"/>
              <a:t>П</a:t>
            </a:r>
            <a:r>
              <a:rPr lang="ru" sz="2400" dirty="0" smtClean="0"/>
              <a:t>росвещения</a:t>
            </a:r>
            <a:r>
              <a:rPr lang="ru" sz="2400" dirty="0"/>
              <a:t>. Но главным своим достижением считаю благодарность своих учеников и родителей. Школа моя стихия, мой родной дом. В нём я чувствую себя легко и свободно вместе со своими учениками. Дети это то, к чему невозможно </a:t>
            </a:r>
            <a:r>
              <a:rPr lang="ru" sz="2400" dirty="0" smtClean="0"/>
              <a:t>подготовиться. Каждый день, </a:t>
            </a:r>
            <a:r>
              <a:rPr lang="ru" sz="2400" dirty="0"/>
              <a:t>проведенный с </a:t>
            </a:r>
            <a:r>
              <a:rPr lang="ru" sz="2400" dirty="0" smtClean="0"/>
              <a:t>ними - это испытания </a:t>
            </a:r>
            <a:r>
              <a:rPr lang="ru" sz="2400" dirty="0"/>
              <a:t>прежде всего для самого себя, для своей души.</a:t>
            </a:r>
          </a:p>
        </p:txBody>
      </p:sp>
    </p:spTree>
  </p:cSld>
  <p:clrMapOvr>
    <a:masterClrMapping/>
  </p:clrMapOvr>
  <p:transition spd="slow" advTm="15101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387900" y="267494"/>
            <a:ext cx="8368200" cy="434843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400" dirty="0"/>
              <a:t>Целью своей работы ставлю воспитание таких ценностей:</a:t>
            </a:r>
          </a:p>
          <a:p>
            <a:pPr lvl="0">
              <a:spcBef>
                <a:spcPts val="0"/>
              </a:spcBef>
              <a:buNone/>
            </a:pPr>
            <a:r>
              <a:rPr lang="ru" sz="2400" dirty="0"/>
              <a:t>-организация познавательной деятельности, любви к учению и труду;</a:t>
            </a:r>
          </a:p>
          <a:p>
            <a:pPr lvl="0">
              <a:spcBef>
                <a:spcPts val="0"/>
              </a:spcBef>
              <a:buNone/>
            </a:pPr>
            <a:r>
              <a:rPr lang="ru" sz="2400" dirty="0"/>
              <a:t>-воспитание гражданских качеств, патриотизма;</a:t>
            </a:r>
          </a:p>
          <a:p>
            <a:pPr lvl="0">
              <a:spcBef>
                <a:spcPts val="0"/>
              </a:spcBef>
              <a:buNone/>
            </a:pPr>
            <a:r>
              <a:rPr lang="ru" sz="2400" dirty="0"/>
              <a:t>-воспитание всесторонне развитой личности;</a:t>
            </a:r>
          </a:p>
          <a:p>
            <a:pPr lvl="0">
              <a:spcBef>
                <a:spcPts val="0"/>
              </a:spcBef>
              <a:buNone/>
            </a:pPr>
            <a:r>
              <a:rPr lang="ru" sz="2400" dirty="0"/>
              <a:t>-привитие основ культурного поведения, этики, социальных ценностей</a:t>
            </a:r>
          </a:p>
        </p:txBody>
      </p:sp>
    </p:spTree>
  </p:cSld>
  <p:clrMapOvr>
    <a:masterClrMapping/>
  </p:clrMapOvr>
  <p:transition spd="slow" advTm="11372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142844" y="285734"/>
            <a:ext cx="2218200" cy="431231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000" dirty="0"/>
              <a:t>Мой класс - девочки и </a:t>
            </a:r>
            <a:r>
              <a:rPr lang="ru" sz="2000" dirty="0" smtClean="0"/>
              <a:t>мальчики, </a:t>
            </a:r>
            <a:r>
              <a:rPr lang="ru" sz="2000" dirty="0"/>
              <a:t>они такие разные. Вот начало всех начал. Мы помним тот звонок весёлый, что прозвенел нам в первый раз.</a:t>
            </a:r>
          </a:p>
        </p:txBody>
      </p:sp>
      <p:pic>
        <p:nvPicPr>
          <p:cNvPr id="97" name="Shape 97" descr="IMG_4143-31-01-17-00-16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7724" y="267494"/>
            <a:ext cx="6558771" cy="4392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10078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3100295" y="81275"/>
            <a:ext cx="2757954" cy="206184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 sz="2000" i="1" dirty="0">
                <a:latin typeface="+mj-lt"/>
              </a:rPr>
              <a:t>Настали школьные </a:t>
            </a:r>
            <a:r>
              <a:rPr lang="ru" sz="2000" i="1" dirty="0" smtClean="0">
                <a:latin typeface="+mj-lt"/>
              </a:rPr>
              <a:t>дни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ru" sz="2000" i="1" dirty="0" smtClean="0">
                <a:latin typeface="+mj-lt"/>
              </a:rPr>
              <a:t>Со </a:t>
            </a:r>
            <a:r>
              <a:rPr lang="ru" sz="2000" i="1" dirty="0">
                <a:latin typeface="+mj-lt"/>
              </a:rPr>
              <a:t>всеми в классе подружились.</a:t>
            </a:r>
          </a:p>
        </p:txBody>
      </p:sp>
      <p:pic>
        <p:nvPicPr>
          <p:cNvPr id="104" name="Shape 104" descr="IMG_658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4649" y="81262"/>
            <a:ext cx="3199351" cy="3694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 descr="IMG_658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81275"/>
            <a:ext cx="3100295" cy="369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Shape 106" descr="IMG_659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0295" y="1928548"/>
            <a:ext cx="2844354" cy="3214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6068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387900" y="195486"/>
            <a:ext cx="8368200" cy="93683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4000" i="1" dirty="0">
                <a:latin typeface="+mj-lt"/>
              </a:rPr>
              <a:t>Работать в паре научились</a:t>
            </a:r>
          </a:p>
        </p:txBody>
      </p:sp>
      <p:pic>
        <p:nvPicPr>
          <p:cNvPr id="112" name="Shape 112" descr="IMG_1310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7664" y="1132325"/>
            <a:ext cx="5760639" cy="374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Shape 113"/>
          <p:cNvSpPr txBox="1"/>
          <p:nvPr/>
        </p:nvSpPr>
        <p:spPr>
          <a:xfrm>
            <a:off x="294975" y="1486625"/>
            <a:ext cx="1887900" cy="337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 advTm="4165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" smtClean="0"/>
              <a:t>Узнали многое!</a:t>
            </a:r>
            <a:endParaRPr lang="ru"/>
          </a:p>
        </p:txBody>
      </p:sp>
      <p:pic>
        <p:nvPicPr>
          <p:cNvPr id="120" name="Shape 120" descr="IMG_131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899" y="57650"/>
            <a:ext cx="8368200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Shape 121" descr="IMG_131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135574"/>
            <a:ext cx="2384325" cy="2855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Shape 122" descr="IMG_131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97674" y="2076950"/>
            <a:ext cx="6222797" cy="291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6022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88</TotalTime>
  <Words>445</Words>
  <Application>Microsoft Office PowerPoint</Application>
  <PresentationFormat>Экран (16:9)</PresentationFormat>
  <Paragraphs>28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Roboto</vt:lpstr>
      <vt:lpstr>Roboto Slab</vt:lpstr>
      <vt:lpstr>marina</vt:lpstr>
      <vt:lpstr>Презентация учителя начальных классов  Ещенко Екатерины Михайловны МОАУ гимназии №8 г. Сочи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Работать в паре научились</vt:lpstr>
      <vt:lpstr>Презентация PowerPoint</vt:lpstr>
      <vt:lpstr>Презентация PowerPoint</vt:lpstr>
      <vt:lpstr>Во время каникул выезжаем на экскурсии</vt:lpstr>
      <vt:lpstr>Участвуем в акциях</vt:lpstr>
      <vt:lpstr>Наш портрет-это мы, а мы талантливы!</vt:lpstr>
      <vt:lpstr>Наши спортсмены</vt:lpstr>
      <vt:lpstr>Наши танцоры</vt:lpstr>
      <vt:lpstr>Наши отличницы, певица и фигуристка</vt:lpstr>
      <vt:lpstr>У нас в гостях Марина Лаврентьевна Попович лётчик-испытатель 1-го класса</vt:lpstr>
      <vt:lpstr>Никто не забыт. Встреча с ветеранами войны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учителя начальных классов Ещенко Екатерина Михайловна МОАУ гимназии №8 г. Сочи</dc:title>
  <dc:creator>каб.103</dc:creator>
  <cp:lastModifiedBy>каб.103</cp:lastModifiedBy>
  <cp:revision>16</cp:revision>
  <dcterms:modified xsi:type="dcterms:W3CDTF">2017-01-31T11:52:52Z</dcterms:modified>
</cp:coreProperties>
</file>