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80" r:id="rId4"/>
    <p:sldId id="261" r:id="rId5"/>
    <p:sldId id="281" r:id="rId6"/>
    <p:sldId id="283" r:id="rId7"/>
    <p:sldId id="262" r:id="rId8"/>
    <p:sldId id="286" r:id="rId9"/>
    <p:sldId id="269" r:id="rId10"/>
    <p:sldId id="268" r:id="rId11"/>
    <p:sldId id="289" r:id="rId12"/>
    <p:sldId id="290" r:id="rId13"/>
    <p:sldId id="267" r:id="rId14"/>
    <p:sldId id="305" r:id="rId15"/>
    <p:sldId id="306" r:id="rId16"/>
    <p:sldId id="266" r:id="rId17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3399"/>
    <a:srgbClr val="0000FF"/>
    <a:srgbClr val="FF6600"/>
    <a:srgbClr val="CC00CC"/>
    <a:srgbClr val="6600CC"/>
    <a:srgbClr val="009900"/>
    <a:srgbClr val="666633"/>
    <a:srgbClr val="9933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90" autoAdjust="0"/>
    <p:restoredTop sz="94660"/>
  </p:normalViewPr>
  <p:slideViewPr>
    <p:cSldViewPr>
      <p:cViewPr varScale="1">
        <p:scale>
          <a:sx n="86" d="100"/>
          <a:sy n="86" d="100"/>
        </p:scale>
        <p:origin x="-1092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A574D0-45B4-45B6-84D3-4C95438309C6}" type="datetimeFigureOut">
              <a:rPr lang="ru-RU"/>
              <a:pPr>
                <a:defRPr/>
              </a:pPr>
              <a:t>31.01.2017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3CF66F-682F-4D26-A188-D417750C50E5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2040269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 advClick="0" advTm="7000">
        <p14:doors dir="vert"/>
      </p:transition>
    </mc:Choice>
    <mc:Fallback>
      <p:transition spd="slow" advClick="0" advTm="7000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398DD8-0B06-477C-B7ED-28FFFC4E1B54}" type="datetimeFigureOut">
              <a:rPr lang="ru-RU"/>
              <a:pPr>
                <a:defRPr/>
              </a:pPr>
              <a:t>31.01.2017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C486CC-AEC0-4AB0-B72F-6F5D0F94055A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462068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 advClick="0" advTm="7000">
        <p14:doors dir="vert"/>
      </p:transition>
    </mc:Choice>
    <mc:Fallback>
      <p:transition spd="slow" advClick="0" advTm="7000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0C0855-C2A3-464E-B43A-A5FAEA326E3F}" type="datetimeFigureOut">
              <a:rPr lang="ru-RU"/>
              <a:pPr>
                <a:defRPr/>
              </a:pPr>
              <a:t>31.01.2017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C61E4A-AB4B-4D8E-A539-075E198D52B0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3571127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 advClick="0" advTm="7000">
        <p14:doors dir="vert"/>
      </p:transition>
    </mc:Choice>
    <mc:Fallback>
      <p:transition spd="slow" advClick="0" advTm="7000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C3D534-0B6E-4A58-B709-6AF7CB723DE4}" type="datetimeFigureOut">
              <a:rPr lang="ru-RU"/>
              <a:pPr>
                <a:defRPr/>
              </a:pPr>
              <a:t>31.01.2017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11187E-5BD1-4E86-91A1-7792B703D84E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47505758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 advClick="0" advTm="7000">
        <p14:doors dir="vert"/>
      </p:transition>
    </mc:Choice>
    <mc:Fallback>
      <p:transition spd="slow" advClick="0" advTm="7000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A5D576-98E9-4042-948C-CE805A6C83BB}" type="datetimeFigureOut">
              <a:rPr lang="ru-RU"/>
              <a:pPr>
                <a:defRPr/>
              </a:pPr>
              <a:t>31.01.2017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2EA17C-D2FB-4201-A781-23350574F64C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2697563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 advClick="0" advTm="7000">
        <p14:doors dir="vert"/>
      </p:transition>
    </mc:Choice>
    <mc:Fallback>
      <p:transition spd="slow" advClick="0" advTm="7000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A1F447-D560-4935-AE6C-A4C13A459874}" type="datetimeFigureOut">
              <a:rPr lang="ru-RU"/>
              <a:pPr>
                <a:defRPr/>
              </a:pPr>
              <a:t>31.01.2017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160283-D4D1-4FEB-8404-6CDD1C802FE0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8567999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 advClick="0" advTm="7000">
        <p14:doors dir="vert"/>
      </p:transition>
    </mc:Choice>
    <mc:Fallback>
      <p:transition spd="slow" advClick="0" advTm="7000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B6418E-06F5-4D4F-81EA-51D9D2C2D695}" type="datetimeFigureOut">
              <a:rPr lang="ru-RU"/>
              <a:pPr>
                <a:defRPr/>
              </a:pPr>
              <a:t>31.01.2017</a:t>
            </a:fld>
            <a:endParaRPr lang="ru-RU" dirty="0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3A8096-091C-4A97-8016-6815C40F2316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1336084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 advClick="0" advTm="7000">
        <p14:doors dir="vert"/>
      </p:transition>
    </mc:Choice>
    <mc:Fallback>
      <p:transition spd="slow" advClick="0" advTm="7000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6679F4-1ECB-4C10-A520-B916CD8F17FE}" type="datetimeFigureOut">
              <a:rPr lang="ru-RU"/>
              <a:pPr>
                <a:defRPr/>
              </a:pPr>
              <a:t>31.01.2017</a:t>
            </a:fld>
            <a:endParaRPr lang="ru-RU" dirty="0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EEB98D-05FA-44B7-9093-193013189924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1765810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 advClick="0" advTm="7000">
        <p14:doors dir="vert"/>
      </p:transition>
    </mc:Choice>
    <mc:Fallback>
      <p:transition spd="slow" advClick="0" advTm="7000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7ABFED-BA77-4EA2-8EA7-49D81E5C7D37}" type="datetimeFigureOut">
              <a:rPr lang="ru-RU"/>
              <a:pPr>
                <a:defRPr/>
              </a:pPr>
              <a:t>31.01.2017</a:t>
            </a:fld>
            <a:endParaRPr lang="ru-RU" dirty="0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9529E7-A961-4CD9-A3E8-99A6F9AE1F4A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320020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 advClick="0" advTm="7000">
        <p14:doors dir="vert"/>
      </p:transition>
    </mc:Choice>
    <mc:Fallback>
      <p:transition spd="slow" advClick="0" advTm="7000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B13B2F-F71A-4D0E-8CC5-8FEB1D6250EE}" type="datetimeFigureOut">
              <a:rPr lang="ru-RU"/>
              <a:pPr>
                <a:defRPr/>
              </a:pPr>
              <a:t>31.01.2017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59EF33-8A62-42EC-B9E3-07EDA62B98D9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3960640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 advClick="0" advTm="7000">
        <p14:doors dir="vert"/>
      </p:transition>
    </mc:Choice>
    <mc:Fallback>
      <p:transition spd="slow" advClick="0" advTm="7000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dirty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77C4BC-B2A1-400F-8808-C88D53CE35F2}" type="datetimeFigureOut">
              <a:rPr lang="ru-RU"/>
              <a:pPr>
                <a:defRPr/>
              </a:pPr>
              <a:t>31.01.2017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F61A08-50B8-4EAB-811B-B041C5C11575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2864377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 advClick="0" advTm="7000">
        <p14:doors dir="vert"/>
      </p:transition>
    </mc:Choice>
    <mc:Fallback>
      <p:transition spd="slow" advClick="0" advTm="7000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A690124A-69FD-459E-8FE1-8487C03359BC}" type="datetimeFigureOut">
              <a:rPr lang="ru-RU"/>
              <a:pPr>
                <a:defRPr/>
              </a:pPr>
              <a:t>31.01.2017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6B2B984D-F2FC-49F6-BBD2-5BD4294320F2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:p14="http://schemas.microsoft.com/office/powerpoint/2010/main" xmlns="" Requires="p14">
      <p:transition spd="slow" p14:dur="1400" advClick="0" advTm="7000">
        <p14:doors dir="vert"/>
      </p:transition>
    </mc:Choice>
    <mc:Fallback>
      <p:transition spd="slow" advClick="0" advTm="7000">
        <p:fade/>
      </p:transition>
    </mc:Fallback>
  </mc:AlternateConten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gif"/><Relationship Id="rId5" Type="http://schemas.openxmlformats.org/officeDocument/2006/relationships/image" Target="../media/image22.jpeg"/><Relationship Id="rId4" Type="http://schemas.openxmlformats.org/officeDocument/2006/relationships/image" Target="../media/image2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gif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Заголовок 1"/>
          <p:cNvSpPr>
            <a:spLocks noGrp="1"/>
          </p:cNvSpPr>
          <p:nvPr>
            <p:ph type="ctrTitle"/>
          </p:nvPr>
        </p:nvSpPr>
        <p:spPr>
          <a:xfrm>
            <a:off x="611560" y="1628800"/>
            <a:ext cx="7772400" cy="1470025"/>
          </a:xfrm>
        </p:spPr>
        <p:txBody>
          <a:bodyPr/>
          <a:lstStyle/>
          <a:p>
            <a:r>
              <a:rPr lang="ru-RU" sz="9600" dirty="0" smtClean="0">
                <a:solidFill>
                  <a:srgbClr val="002060"/>
                </a:solidFill>
              </a:rPr>
              <a:t>Мой класс</a:t>
            </a:r>
            <a:endParaRPr lang="ru-RU" sz="9600" dirty="0" smtClean="0">
              <a:solidFill>
                <a:srgbClr val="00206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4800" dirty="0" err="1" smtClean="0">
                <a:solidFill>
                  <a:srgbClr val="CC00CC"/>
                </a:solidFill>
              </a:rPr>
              <a:t>Вишева</a:t>
            </a:r>
            <a:r>
              <a:rPr lang="ru-RU" sz="4800" dirty="0" smtClean="0">
                <a:solidFill>
                  <a:srgbClr val="CC00CC"/>
                </a:solidFill>
              </a:rPr>
              <a:t> Светлана Федоровна</a:t>
            </a:r>
            <a:endParaRPr lang="ru-RU" sz="4800" dirty="0" smtClean="0">
              <a:solidFill>
                <a:srgbClr val="CC00CC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 advClick="0" advTm="7000">
        <p14:doors dir="vert"/>
      </p:transition>
    </mc:Choice>
    <mc:Fallback>
      <p:transition spd="slow" advClick="0" advTm="7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0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20160930_09145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55576" y="908720"/>
            <a:ext cx="2754307" cy="4896544"/>
          </a:xfrm>
          <a:prstGeom prst="rect">
            <a:avLst/>
          </a:prstGeom>
        </p:spPr>
      </p:pic>
      <p:pic>
        <p:nvPicPr>
          <p:cNvPr id="4" name="Рисунок 3" descr="20160930_091448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580112" y="908720"/>
            <a:ext cx="2808312" cy="499255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707904" y="1124744"/>
            <a:ext cx="172819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solidFill>
                  <a:srgbClr val="FF0000"/>
                </a:solidFill>
              </a:rPr>
              <a:t>Актовый зал</a:t>
            </a:r>
            <a:br>
              <a:rPr lang="ru-RU" sz="2000" dirty="0" smtClean="0">
                <a:solidFill>
                  <a:srgbClr val="FF0000"/>
                </a:solidFill>
              </a:rPr>
            </a:br>
            <a:r>
              <a:rPr lang="ru-RU" sz="2000" dirty="0" smtClean="0">
                <a:solidFill>
                  <a:srgbClr val="FF0000"/>
                </a:solidFill>
              </a:rPr>
              <a:t/>
            </a:r>
            <a:br>
              <a:rPr lang="ru-RU" sz="2000" dirty="0" smtClean="0">
                <a:solidFill>
                  <a:srgbClr val="FF0000"/>
                </a:solidFill>
              </a:rPr>
            </a:br>
            <a:r>
              <a:rPr lang="ru-RU" sz="2000" dirty="0" smtClean="0">
                <a:solidFill>
                  <a:srgbClr val="FF0000"/>
                </a:solidFill>
              </a:rPr>
              <a:t>Выступление</a:t>
            </a:r>
            <a:br>
              <a:rPr lang="ru-RU" sz="2000" dirty="0" smtClean="0">
                <a:solidFill>
                  <a:srgbClr val="FF0000"/>
                </a:solidFill>
              </a:rPr>
            </a:br>
            <a:r>
              <a:rPr lang="ru-RU" sz="2000" dirty="0" smtClean="0">
                <a:solidFill>
                  <a:srgbClr val="FF0000"/>
                </a:solidFill>
              </a:rPr>
              <a:t/>
            </a:r>
            <a:br>
              <a:rPr lang="ru-RU" sz="2000" dirty="0" smtClean="0">
                <a:solidFill>
                  <a:srgbClr val="FF0000"/>
                </a:solidFill>
              </a:rPr>
            </a:br>
            <a:r>
              <a:rPr lang="ru-RU" sz="2000" dirty="0" smtClean="0">
                <a:solidFill>
                  <a:srgbClr val="FF0000"/>
                </a:solidFill>
              </a:rPr>
              <a:t>«Фокусник» </a:t>
            </a:r>
            <a:endParaRPr lang="ru-RU" sz="2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59622321"/>
      </p:ext>
    </p:extLst>
  </p:cSld>
  <p:clrMapOvr>
    <a:masterClrMapping/>
  </p:clrMapOvr>
  <p:transition spd="slow" advClick="0" advTm="7000">
    <p:cut thruBlk="1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IMG-20160930-WA000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83569" y="908721"/>
            <a:ext cx="5544615" cy="475252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8224" y="1124744"/>
            <a:ext cx="576064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>
                <a:solidFill>
                  <a:srgbClr val="FF0000"/>
                </a:solidFill>
              </a:rPr>
              <a:t>Ф</a:t>
            </a:r>
            <a:br>
              <a:rPr lang="ru-RU" sz="3200" dirty="0" smtClean="0">
                <a:solidFill>
                  <a:srgbClr val="FF0000"/>
                </a:solidFill>
              </a:rPr>
            </a:br>
            <a:r>
              <a:rPr lang="ru-RU" sz="3200" dirty="0" smtClean="0">
                <a:solidFill>
                  <a:srgbClr val="FF0000"/>
                </a:solidFill>
              </a:rPr>
              <a:t>о</a:t>
            </a:r>
            <a:br>
              <a:rPr lang="ru-RU" sz="3200" dirty="0" smtClean="0">
                <a:solidFill>
                  <a:srgbClr val="FF0000"/>
                </a:solidFill>
              </a:rPr>
            </a:br>
            <a:r>
              <a:rPr lang="ru-RU" sz="3200" dirty="0" smtClean="0">
                <a:solidFill>
                  <a:srgbClr val="FF0000"/>
                </a:solidFill>
              </a:rPr>
              <a:t>к</a:t>
            </a:r>
            <a:br>
              <a:rPr lang="ru-RU" sz="3200" dirty="0" smtClean="0">
                <a:solidFill>
                  <a:srgbClr val="FF0000"/>
                </a:solidFill>
              </a:rPr>
            </a:br>
            <a:r>
              <a:rPr lang="ru-RU" sz="3200" dirty="0" smtClean="0">
                <a:solidFill>
                  <a:srgbClr val="FF0000"/>
                </a:solidFill>
              </a:rPr>
              <a:t>у</a:t>
            </a:r>
            <a:br>
              <a:rPr lang="ru-RU" sz="3200" dirty="0" smtClean="0">
                <a:solidFill>
                  <a:srgbClr val="FF0000"/>
                </a:solidFill>
              </a:rPr>
            </a:br>
            <a:r>
              <a:rPr lang="ru-RU" sz="3200" dirty="0" smtClean="0">
                <a:solidFill>
                  <a:srgbClr val="FF0000"/>
                </a:solidFill>
              </a:rPr>
              <a:t>с</a:t>
            </a:r>
            <a:br>
              <a:rPr lang="ru-RU" sz="3200" dirty="0" smtClean="0">
                <a:solidFill>
                  <a:srgbClr val="FF0000"/>
                </a:solidFill>
              </a:rPr>
            </a:br>
            <a:r>
              <a:rPr lang="ru-RU" sz="3200" dirty="0" err="1" smtClean="0">
                <a:solidFill>
                  <a:srgbClr val="FF0000"/>
                </a:solidFill>
              </a:rPr>
              <a:t>н</a:t>
            </a:r>
            <a:r>
              <a:rPr lang="ru-RU" sz="3200" dirty="0" smtClean="0">
                <a:solidFill>
                  <a:srgbClr val="FF0000"/>
                </a:solidFill>
              </a:rPr>
              <a:t/>
            </a:r>
            <a:br>
              <a:rPr lang="ru-RU" sz="3200" dirty="0" smtClean="0">
                <a:solidFill>
                  <a:srgbClr val="FF0000"/>
                </a:solidFill>
              </a:rPr>
            </a:br>
            <a:r>
              <a:rPr lang="ru-RU" sz="3200" dirty="0" smtClean="0">
                <a:solidFill>
                  <a:srgbClr val="FF0000"/>
                </a:solidFill>
              </a:rPr>
              <a:t>и</a:t>
            </a:r>
            <a:br>
              <a:rPr lang="ru-RU" sz="3200" dirty="0" smtClean="0">
                <a:solidFill>
                  <a:srgbClr val="FF0000"/>
                </a:solidFill>
              </a:rPr>
            </a:br>
            <a:r>
              <a:rPr lang="ru-RU" sz="3200" dirty="0" smtClean="0">
                <a:solidFill>
                  <a:srgbClr val="FF0000"/>
                </a:solidFill>
              </a:rPr>
              <a:t>к</a:t>
            </a:r>
            <a:endParaRPr lang="ru-RU" sz="3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492050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 advClick="0" advTm="7000">
        <p14:doors dir="vert"/>
      </p:transition>
    </mc:Choice>
    <mc:Fallback>
      <p:transition spd="slow" advClick="0" advTm="7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3284984"/>
            <a:ext cx="8229600" cy="1143000"/>
          </a:xfrm>
        </p:spPr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Нелёгкий труд выпал на долю учителей начальной школы:</a:t>
            </a:r>
            <a:br>
              <a:rPr lang="ru-RU" dirty="0" smtClean="0">
                <a:solidFill>
                  <a:srgbClr val="FF0000"/>
                </a:solidFill>
              </a:rPr>
            </a:br>
            <a:r>
              <a:rPr lang="ru-RU" dirty="0" smtClean="0">
                <a:solidFill>
                  <a:srgbClr val="00B050"/>
                </a:solidFill>
              </a:rPr>
              <a:t>подготовить почву, посеять семена, взлелеять первые ростки, дать им окрепнуть и </a:t>
            </a:r>
            <a:r>
              <a:rPr lang="ru-RU" dirty="0" smtClean="0">
                <a:solidFill>
                  <a:srgbClr val="7030A0"/>
                </a:solidFill>
              </a:rPr>
              <a:t>передать их в руки коллег предметников.</a:t>
            </a:r>
            <a:endParaRPr lang="ru-RU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0709173"/>
      </p:ext>
    </p:extLst>
  </p:cSld>
  <p:clrMapOvr>
    <a:masterClrMapping/>
  </p:clrMapOvr>
  <p:transition spd="slow" advClick="0" advTm="7000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IMG-20170130-WA000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364088" y="980728"/>
            <a:ext cx="3201820" cy="4653136"/>
          </a:xfrm>
          <a:prstGeom prst="rect">
            <a:avLst/>
          </a:prstGeom>
        </p:spPr>
      </p:pic>
      <p:pic>
        <p:nvPicPr>
          <p:cNvPr id="8" name="Рисунок 7" descr="IMG-20170130-WA000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83568" y="980728"/>
            <a:ext cx="2787774" cy="4536504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3635896" y="1196752"/>
            <a:ext cx="158417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rgbClr val="FF0000"/>
                </a:solidFill>
              </a:rPr>
              <a:t>Экскурсия в </a:t>
            </a:r>
            <a:br>
              <a:rPr lang="ru-RU" dirty="0" smtClean="0">
                <a:solidFill>
                  <a:srgbClr val="FF0000"/>
                </a:solidFill>
              </a:rPr>
            </a:br>
            <a:r>
              <a:rPr lang="ru-RU" dirty="0" smtClean="0">
                <a:solidFill>
                  <a:srgbClr val="FF0000"/>
                </a:solidFill>
              </a:rPr>
              <a:t>Санаторий </a:t>
            </a:r>
            <a:br>
              <a:rPr lang="ru-RU" dirty="0" smtClean="0">
                <a:solidFill>
                  <a:srgbClr val="FF0000"/>
                </a:solidFill>
              </a:rPr>
            </a:br>
            <a:r>
              <a:rPr lang="ru-RU" dirty="0" smtClean="0">
                <a:solidFill>
                  <a:srgbClr val="FF0000"/>
                </a:solidFill>
              </a:rPr>
              <a:t>Октябрьский</a:t>
            </a:r>
            <a:endParaRPr lang="ru-RU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75250526"/>
      </p:ext>
    </p:extLst>
  </p:cSld>
  <p:clrMapOvr>
    <a:masterClrMapping/>
  </p:clrMapOvr>
  <p:transition spd="slow" advClick="0" advTm="7000">
    <p:wedg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348880"/>
            <a:ext cx="8229600" cy="1143000"/>
          </a:xfrm>
        </p:spPr>
        <p:txBody>
          <a:bodyPr/>
          <a:lstStyle/>
          <a:p>
            <a:r>
              <a:rPr lang="ru-RU" dirty="0" smtClean="0">
                <a:solidFill>
                  <a:srgbClr val="0000FF"/>
                </a:solidFill>
              </a:rPr>
              <a:t>Не просто учить, а пробудить у ребёнка желание учиться, привить ему вкус к знаниям.</a:t>
            </a:r>
            <a:endParaRPr lang="ru-RU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97689443"/>
      </p:ext>
    </p:extLst>
  </p:cSld>
  <p:clrMapOvr>
    <a:masterClrMapping/>
  </p:clrMapOvr>
  <p:transition spd="slow" advClick="0" advTm="7000">
    <p:strips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476672"/>
            <a:ext cx="6984776" cy="792088"/>
          </a:xfrm>
        </p:spPr>
        <p:txBody>
          <a:bodyPr/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>
                <a:solidFill>
                  <a:srgbClr val="FF0000"/>
                </a:solidFill>
              </a:rPr>
              <a:t>Новогодние Поделки</a:t>
            </a:r>
            <a:endParaRPr lang="ru-RU" dirty="0"/>
          </a:p>
        </p:txBody>
      </p:sp>
      <p:pic>
        <p:nvPicPr>
          <p:cNvPr id="3" name="Рисунок 2" descr="IMG-20161215-WA000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95536" y="1628800"/>
            <a:ext cx="8028381" cy="4515965"/>
          </a:xfrm>
          <a:prstGeom prst="rect">
            <a:avLst/>
          </a:prstGeom>
        </p:spPr>
      </p:pic>
    </p:spTree>
  </p:cSld>
  <p:clrMapOvr>
    <a:masterClrMapping/>
  </p:clrMapOvr>
  <p:transition spd="slow" advClick="0" advTm="7000">
    <p:comb dir="vert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480224" y="3428999"/>
            <a:ext cx="4138775" cy="24520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355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79330" y="472946"/>
            <a:ext cx="3179141" cy="26363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3556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33539" y="472946"/>
            <a:ext cx="2492345" cy="24923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3557" name="Picture 5" descr="D:\Документы\Мои рисунки\Office3\vipuskniku[1]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9898" y="472946"/>
            <a:ext cx="3881602" cy="6008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609677" y="720467"/>
            <a:ext cx="619125" cy="1143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7931349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 advClick="0" advTm="7000">
        <p14:doors dir="vert"/>
      </p:transition>
    </mc:Choice>
    <mc:Fallback>
      <p:transition spd="slow" advClick="0" advTm="7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35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235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235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235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11560" y="2132856"/>
            <a:ext cx="857250" cy="2286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668344" y="2132856"/>
            <a:ext cx="857250" cy="2286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364088" y="4077072"/>
            <a:ext cx="3024336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err="1" smtClean="0">
                <a:solidFill>
                  <a:srgbClr val="FF0000"/>
                </a:solidFill>
              </a:rPr>
              <a:t>Вишева</a:t>
            </a:r>
            <a:r>
              <a:rPr lang="ru-RU" sz="2000" dirty="0" smtClean="0">
                <a:solidFill>
                  <a:srgbClr val="FF0000"/>
                </a:solidFill>
              </a:rPr>
              <a:t> Светлана Федоровна , закончила Ставропольский Государственный Педагогический Институт (1977 г. )</a:t>
            </a:r>
            <a:br>
              <a:rPr lang="ru-RU" sz="2000" dirty="0" smtClean="0">
                <a:solidFill>
                  <a:srgbClr val="FF0000"/>
                </a:solidFill>
              </a:rPr>
            </a:br>
            <a:r>
              <a:rPr lang="ru-RU" sz="2000" dirty="0" smtClean="0">
                <a:solidFill>
                  <a:srgbClr val="FF0000"/>
                </a:solidFill>
              </a:rPr>
              <a:t>Стаж работы , (40 Лет)</a:t>
            </a:r>
            <a:endParaRPr lang="ru-RU" sz="2000" dirty="0">
              <a:solidFill>
                <a:srgbClr val="FF0000"/>
              </a:solidFill>
            </a:endParaRPr>
          </a:p>
        </p:txBody>
      </p:sp>
      <p:pic>
        <p:nvPicPr>
          <p:cNvPr id="8" name="Рисунок 7" descr="20170131_104205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979712" y="764704"/>
            <a:ext cx="3024336" cy="51845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735253499"/>
      </p:ext>
    </p:extLst>
  </p:cSld>
  <p:clrMapOvr>
    <a:masterClrMapping/>
  </p:clrMapOvr>
  <p:transition spd="slow" advClick="0" advTm="7000">
    <p:zoom dir="in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692696"/>
            <a:ext cx="8229600" cy="1143000"/>
          </a:xfrm>
        </p:spPr>
        <p:txBody>
          <a:bodyPr/>
          <a:lstStyle/>
          <a:p>
            <a:r>
              <a:rPr lang="ru-RU" dirty="0" smtClean="0">
                <a:solidFill>
                  <a:srgbClr val="CC00CC"/>
                </a:solidFill>
              </a:rPr>
              <a:t>Каждый класс хорош </a:t>
            </a:r>
            <a:r>
              <a:rPr lang="ru-RU" dirty="0" smtClean="0">
                <a:solidFill>
                  <a:srgbClr val="CC00CC"/>
                </a:solidFill>
              </a:rPr>
              <a:t>по – </a:t>
            </a:r>
            <a:r>
              <a:rPr lang="ru-RU" dirty="0" smtClean="0">
                <a:solidFill>
                  <a:srgbClr val="CC00CC"/>
                </a:solidFill>
              </a:rPr>
              <a:t>своему .</a:t>
            </a:r>
            <a:endParaRPr lang="ru-RU" dirty="0">
              <a:solidFill>
                <a:srgbClr val="CC00CC"/>
              </a:solidFill>
            </a:endParaRPr>
          </a:p>
        </p:txBody>
      </p:sp>
      <p:pic>
        <p:nvPicPr>
          <p:cNvPr id="8" name="Рисунок 7" descr="20170131_11010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11560" y="1988840"/>
            <a:ext cx="7808867" cy="3960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554035094"/>
      </p:ext>
    </p:extLst>
  </p:cSld>
  <p:clrMapOvr>
    <a:masterClrMapping/>
  </p:clrMapOvr>
  <p:transition spd="slow" advClick="0" advTm="7000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 descr="20170131_10421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835696" y="2348880"/>
            <a:ext cx="6528725" cy="3672408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1331640" y="908720"/>
            <a:ext cx="619268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rgbClr val="FF0000"/>
                </a:solidFill>
              </a:rPr>
              <a:t>Гимназия № 8 </a:t>
            </a:r>
            <a:br>
              <a:rPr lang="ru-RU" sz="2400" dirty="0" smtClean="0">
                <a:solidFill>
                  <a:srgbClr val="FF0000"/>
                </a:solidFill>
              </a:rPr>
            </a:br>
            <a:r>
              <a:rPr lang="ru-RU" sz="2400" dirty="0" smtClean="0">
                <a:solidFill>
                  <a:srgbClr val="FF0000"/>
                </a:solidFill>
              </a:rPr>
              <a:t>Знания и Счастье приносит.</a:t>
            </a:r>
            <a:r>
              <a:rPr lang="ru-RU" dirty="0" smtClean="0"/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789583728"/>
      </p:ext>
    </p:extLst>
  </p:cSld>
  <p:clrMapOvr>
    <a:masterClrMapping/>
  </p:clrMapOvr>
  <p:transition spd="slow" advClick="0" advTm="7000">
    <p:push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5013176"/>
            <a:ext cx="8229600" cy="1143000"/>
          </a:xfrm>
        </p:spPr>
        <p:txBody>
          <a:bodyPr/>
          <a:lstStyle/>
          <a:p>
            <a:r>
              <a:rPr lang="ru-RU" sz="3600" dirty="0" smtClean="0">
                <a:solidFill>
                  <a:srgbClr val="7030A0"/>
                </a:solidFill>
              </a:rPr>
              <a:t>Но все успешные </a:t>
            </a:r>
            <a:r>
              <a:rPr lang="ru-RU" sz="3600" dirty="0" smtClean="0">
                <a:solidFill>
                  <a:srgbClr val="7030A0"/>
                </a:solidFill>
              </a:rPr>
              <a:t>классы, </a:t>
            </a:r>
            <a:r>
              <a:rPr lang="ru-RU" sz="3600" dirty="0" smtClean="0">
                <a:solidFill>
                  <a:srgbClr val="7030A0"/>
                </a:solidFill>
              </a:rPr>
              <a:t>как и счастливые семьи, чем – то похожи.</a:t>
            </a:r>
            <a:endParaRPr lang="ru-RU" sz="3600" dirty="0">
              <a:solidFill>
                <a:srgbClr val="7030A0"/>
              </a:solidFill>
            </a:endParaRPr>
          </a:p>
        </p:txBody>
      </p:sp>
      <p:pic>
        <p:nvPicPr>
          <p:cNvPr id="4" name="Рисунок 3" descr="IMG-20161019-WA000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843808" y="692696"/>
            <a:ext cx="3528392" cy="41764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400228957"/>
      </p:ext>
    </p:extLst>
  </p:cSld>
  <p:clrMapOvr>
    <a:masterClrMapping/>
  </p:clrMapOvr>
  <p:transition spd="slow" advClick="0" advTm="700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6" y="764704"/>
            <a:ext cx="6912768" cy="1440160"/>
          </a:xfrm>
        </p:spPr>
        <p:txBody>
          <a:bodyPr/>
          <a:lstStyle/>
          <a:p>
            <a:r>
              <a:rPr lang="ru-RU" sz="3600" dirty="0" smtClean="0">
                <a:solidFill>
                  <a:srgbClr val="FF0000"/>
                </a:solidFill>
              </a:rPr>
              <a:t>Учитель нас научит беззаботно в мире жить: все обдумывать получше и при этом не спешить. </a:t>
            </a:r>
            <a:endParaRPr lang="ru-RU" sz="3600" dirty="0">
              <a:solidFill>
                <a:srgbClr val="FF0000"/>
              </a:solidFill>
            </a:endParaRPr>
          </a:p>
        </p:txBody>
      </p:sp>
      <p:pic>
        <p:nvPicPr>
          <p:cNvPr id="8" name="Рисунок 7" descr="IMG-20161019-WA000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619672" y="2348880"/>
            <a:ext cx="5244075" cy="3933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3387167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 advClick="0" advTm="7000">
        <p14:doors dir="vert"/>
      </p:transition>
    </mc:Choice>
    <mc:Fallback>
      <p:transition spd="slow" advClick="0" advTm="7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499127" y="3284984"/>
            <a:ext cx="4291161" cy="30651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459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38824" y="480729"/>
            <a:ext cx="2640055" cy="29482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158851" y="3789040"/>
            <a:ext cx="1232833" cy="2054721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43608" y="3683689"/>
            <a:ext cx="1224136" cy="2040227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827584" y="692696"/>
            <a:ext cx="424847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rgbClr val="FF0000"/>
                </a:solidFill>
              </a:rPr>
              <a:t>Промчалось лето красное,</a:t>
            </a:r>
            <a:br>
              <a:rPr lang="ru-RU" sz="2400" dirty="0" smtClean="0">
                <a:solidFill>
                  <a:srgbClr val="FF0000"/>
                </a:solidFill>
              </a:rPr>
            </a:br>
            <a:r>
              <a:rPr lang="ru-RU" sz="2400" dirty="0" smtClean="0">
                <a:solidFill>
                  <a:srgbClr val="FF0000"/>
                </a:solidFill>
              </a:rPr>
              <a:t>Весёлое и вольное,</a:t>
            </a:r>
            <a:br>
              <a:rPr lang="ru-RU" sz="2400" dirty="0" smtClean="0">
                <a:solidFill>
                  <a:srgbClr val="FF0000"/>
                </a:solidFill>
              </a:rPr>
            </a:br>
            <a:r>
              <a:rPr lang="ru-RU" sz="2400" dirty="0" smtClean="0">
                <a:solidFill>
                  <a:srgbClr val="FF0000"/>
                </a:solidFill>
              </a:rPr>
              <a:t>Настало время классное,</a:t>
            </a:r>
            <a:br>
              <a:rPr lang="ru-RU" sz="2400" dirty="0" smtClean="0">
                <a:solidFill>
                  <a:srgbClr val="FF0000"/>
                </a:solidFill>
              </a:rPr>
            </a:br>
            <a:r>
              <a:rPr lang="ru-RU" sz="2400" dirty="0" smtClean="0">
                <a:solidFill>
                  <a:srgbClr val="FF0000"/>
                </a:solidFill>
              </a:rPr>
              <a:t>И очень-очень дружное</a:t>
            </a:r>
            <a:r>
              <a:rPr lang="ru-RU" dirty="0" smtClean="0"/>
              <a:t>.</a:t>
            </a:r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xmlns="" val="219722132"/>
      </p:ext>
    </p:extLst>
  </p:cSld>
  <p:clrMapOvr>
    <a:masterClrMapping/>
  </p:clrMapOvr>
  <p:transition spd="slow" advClick="0" advTm="7000">
    <p:pull dir="l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94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94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132856"/>
            <a:ext cx="7776864" cy="2520280"/>
          </a:xfrm>
        </p:spPr>
        <p:txBody>
          <a:bodyPr/>
          <a:lstStyle/>
          <a:p>
            <a:r>
              <a:rPr lang="ru-RU" dirty="0" smtClean="0">
                <a:solidFill>
                  <a:srgbClr val="0000FF"/>
                </a:solidFill>
              </a:rPr>
              <a:t>Учителя как заботливые садовники, кропотливым трудом и любовью взращивают свою благодатную ниву – </a:t>
            </a:r>
            <a:r>
              <a:rPr lang="ru-RU" dirty="0" smtClean="0">
                <a:solidFill>
                  <a:srgbClr val="FF0000"/>
                </a:solidFill>
              </a:rPr>
              <a:t>школьников</a:t>
            </a:r>
            <a:r>
              <a:rPr lang="ru-RU" dirty="0" smtClean="0">
                <a:solidFill>
                  <a:srgbClr val="0000FF"/>
                </a:solidFill>
              </a:rPr>
              <a:t>.</a:t>
            </a:r>
            <a:endParaRPr lang="ru-RU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497770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 advClick="0" advTm="7000">
        <p14:doors dir="vert"/>
      </p:transition>
    </mc:Choice>
    <mc:Fallback>
      <p:transition spd="slow" advClick="0" advTm="7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IMG-20161019-WA000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99592" y="908720"/>
            <a:ext cx="3942438" cy="5256584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5292080" y="1268760"/>
            <a:ext cx="2808312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solidFill>
                  <a:srgbClr val="FF0000"/>
                </a:solidFill>
              </a:rPr>
              <a:t>Музей Николая Островского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br>
              <a:rPr lang="en-US" sz="2800" dirty="0" smtClean="0">
                <a:solidFill>
                  <a:srgbClr val="FF0000"/>
                </a:solidFill>
              </a:rPr>
            </a:br>
            <a:r>
              <a:rPr lang="ru-RU" sz="2800" dirty="0" smtClean="0">
                <a:solidFill>
                  <a:srgbClr val="FF0000"/>
                </a:solidFill>
              </a:rPr>
              <a:t>«Осенние посиделки»</a:t>
            </a:r>
            <a:endParaRPr lang="ru-RU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28014978"/>
      </p:ext>
    </p:extLst>
  </p:cSld>
  <p:clrMapOvr>
    <a:masterClrMapping/>
  </p:clrMapOvr>
  <p:transition spd="slow" advClick="0" advTm="7000">
    <p:wedg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0011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NewsPrint">
      <a:majorFont>
        <a:latin typeface="Impact"/>
        <a:ea typeface=""/>
        <a:cs typeface=""/>
        <a:font script="Jpan" typeface="HGP創英角ｺﾞｼｯｸUB"/>
        <a:font script="Hang" typeface="HY견고딕"/>
        <a:font script="Hans" typeface="微软雅黑"/>
        <a:font script="Hant" typeface="微軟正黑體"/>
        <a:font script="Arab" typeface="Tahoma"/>
        <a:font script="Hebr" typeface="To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0011</Template>
  <TotalTime>311</TotalTime>
  <Words>115</Words>
  <Application>Microsoft Office PowerPoint</Application>
  <PresentationFormat>Экран (4:3)</PresentationFormat>
  <Paragraphs>16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0011</vt:lpstr>
      <vt:lpstr>Мой класс</vt:lpstr>
      <vt:lpstr>Слайд 2</vt:lpstr>
      <vt:lpstr>Каждый класс хорош по – своему .</vt:lpstr>
      <vt:lpstr>Слайд 4</vt:lpstr>
      <vt:lpstr>Но все успешные классы, как и счастливые семьи, чем – то похожи.</vt:lpstr>
      <vt:lpstr>Учитель нас научит беззаботно в мире жить: все обдумывать получше и при этом не спешить. </vt:lpstr>
      <vt:lpstr>Слайд 7</vt:lpstr>
      <vt:lpstr>Учителя как заботливые садовники, кропотливым трудом и любовью взращивают свою благодатную ниву – школьников.</vt:lpstr>
      <vt:lpstr>Слайд 9</vt:lpstr>
      <vt:lpstr>Слайд 10</vt:lpstr>
      <vt:lpstr>Слайд 11</vt:lpstr>
      <vt:lpstr>Нелёгкий труд выпал на долю учителей начальной школы: подготовить почву, посеять семена, взлелеять первые ростки, дать им окрепнуть и передать их в руки коллег предметников.</vt:lpstr>
      <vt:lpstr>Слайд 13</vt:lpstr>
      <vt:lpstr>Не просто учить, а пробудить у ребёнка желание учиться, привить ему вкус к знаниям.</vt:lpstr>
      <vt:lpstr> Новогодние Поделки</vt:lpstr>
      <vt:lpstr>Слайд 16</vt:lpstr>
    </vt:vector>
  </TitlesOfParts>
  <Company>Home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VishevaSF</cp:lastModifiedBy>
  <cp:revision>48</cp:revision>
  <dcterms:created xsi:type="dcterms:W3CDTF">2013-07-09T05:10:45Z</dcterms:created>
  <dcterms:modified xsi:type="dcterms:W3CDTF">2017-01-31T09:10:55Z</dcterms:modified>
</cp:coreProperties>
</file>