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57" r:id="rId4"/>
    <p:sldId id="258" r:id="rId5"/>
    <p:sldId id="296" r:id="rId6"/>
    <p:sldId id="299" r:id="rId7"/>
    <p:sldId id="283" r:id="rId8"/>
    <p:sldId id="286" r:id="rId9"/>
    <p:sldId id="288" r:id="rId10"/>
    <p:sldId id="316" r:id="rId11"/>
    <p:sldId id="317" r:id="rId12"/>
    <p:sldId id="318" r:id="rId13"/>
    <p:sldId id="300" r:id="rId14"/>
    <p:sldId id="301" r:id="rId15"/>
    <p:sldId id="303" r:id="rId16"/>
    <p:sldId id="304" r:id="rId17"/>
    <p:sldId id="305" r:id="rId18"/>
    <p:sldId id="306" r:id="rId19"/>
    <p:sldId id="319" r:id="rId20"/>
    <p:sldId id="292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166F"/>
    <a:srgbClr val="E46C0A"/>
    <a:srgbClr val="FD9A4A"/>
    <a:srgbClr val="EF9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2" autoAdjust="0"/>
    <p:restoredTop sz="94643" autoAdjust="0"/>
  </p:normalViewPr>
  <p:slideViewPr>
    <p:cSldViewPr>
      <p:cViewPr>
        <p:scale>
          <a:sx n="84" d="100"/>
          <a:sy n="84" d="100"/>
        </p:scale>
        <p:origin x="-648" y="-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idorkinvu\Desktop\&#1088;&#1072;&#1073;&#1086;&#1095;&#1080;&#1081;%20&#1089;&#1090;&#1086;&#1083;\&#1091;&#1074;&#1088;\&#1072;&#1090;&#1090;&#1077;&#1089;&#1090;&#1072;&#1094;&#1080;&#1103;%20&#1087;&#1077;&#1076;%20&#1082;&#1072;&#1076;&#1088;&#1086;&#1074;\2014\&#1087;&#1077;&#1088;&#1089;&#1087;&#1077;&#1082;&#1090;&#1080;&#1074;&#1085;&#1099;&#1081;%20&#1087;&#1083;&#1072;&#1085;%20&#1072;&#1090;&#1090;&#1077;&#1089;&#1090;&#1072;&#1094;&#1080;&#1080;%20&#1087;&#1077;&#1076;.&#1082;&#1072;&#1076;&#1088;&#1086;&#1074;_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800"/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Возрастной состав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 25 лет</c:v>
                </c:pt>
                <c:pt idx="1">
                  <c:v>от 25 до 35 лет</c:v>
                </c:pt>
                <c:pt idx="2">
                  <c:v>от 35 до 55</c:v>
                </c:pt>
                <c:pt idx="3">
                  <c:v>старше 55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7</c:v>
                </c:pt>
                <c:pt idx="2">
                  <c:v>53</c:v>
                </c:pt>
                <c:pt idx="3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3C-4910-B132-E51C616E6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600" b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Категории</a:t>
            </a:r>
            <a:endParaRPr lang="ru-RU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2124453193350791E-2"/>
          <c:y val="0.19231044036162187"/>
          <c:w val="0.51915813648293951"/>
          <c:h val="0.80768955963837985"/>
        </c:manualLayout>
      </c:layout>
      <c:pieChart>
        <c:varyColors val="1"/>
        <c:ser>
          <c:idx val="0"/>
          <c:order val="0"/>
          <c:tx>
            <c:strRef>
              <c:f>Лист1!$H$13</c:f>
              <c:strCache>
                <c:ptCount val="1"/>
                <c:pt idx="0">
                  <c:v>категории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Лист1!$I$12:$K$12</c:f>
              <c:strCache>
                <c:ptCount val="3"/>
                <c:pt idx="0">
                  <c:v>высшая</c:v>
                </c:pt>
                <c:pt idx="1">
                  <c:v>первая</c:v>
                </c:pt>
                <c:pt idx="2">
                  <c:v>соответсвие</c:v>
                </c:pt>
              </c:strCache>
            </c:strRef>
          </c:cat>
          <c:val>
            <c:numRef>
              <c:f>Лист1!$I$13:$K$13</c:f>
              <c:numCache>
                <c:formatCode>General</c:formatCode>
                <c:ptCount val="3"/>
                <c:pt idx="0">
                  <c:v>20</c:v>
                </c:pt>
                <c:pt idx="1">
                  <c:v>14</c:v>
                </c:pt>
                <c:pt idx="2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F24-4752-8E7C-4B64508496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ru-RU"/>
          </a:p>
        </c:txPr>
      </c:legendEntry>
      <c:layout>
        <c:manualLayout>
          <c:xMode val="edge"/>
          <c:yMode val="edge"/>
          <c:x val="0.60091797900262456"/>
          <c:y val="0.28871828521434911"/>
          <c:w val="0.39630424321959851"/>
          <c:h val="0.56133675998833377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Учителя</a:t>
            </a:r>
            <a:r>
              <a:rPr lang="ru-RU" dirty="0"/>
              <a:t>, имеющие категорию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учителя, имеющие категорию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Лист1!$B$1:$D$1</c:f>
              <c:strCache>
                <c:ptCount val="3"/>
                <c:pt idx="0">
                  <c:v>до 35 </c:v>
                </c:pt>
                <c:pt idx="1">
                  <c:v>от 35 до 55</c:v>
                </c:pt>
                <c:pt idx="2">
                  <c:v> старше 55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0</c:v>
                </c:pt>
                <c:pt idx="1">
                  <c:v>20</c:v>
                </c:pt>
                <c:pt idx="2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8B-4A79-B5C3-F3DA0C88B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C5CE4-6DFC-484D-8934-C8B385C2926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06634925-AB21-4811-9918-8502505B3964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Georgia" pitchFamily="18" charset="0"/>
            </a:rPr>
            <a:t>I </a:t>
          </a:r>
          <a:r>
            <a:rPr lang="ru-RU" dirty="0" smtClean="0">
              <a:latin typeface="Georgia" pitchFamily="18" charset="0"/>
            </a:rPr>
            <a:t>триместр</a:t>
          </a:r>
        </a:p>
        <a:p>
          <a:r>
            <a:rPr lang="ru-RU" dirty="0" smtClean="0">
              <a:latin typeface="Georgia" pitchFamily="18" charset="0"/>
            </a:rPr>
            <a:t>(осень)</a:t>
          </a:r>
          <a:endParaRPr lang="ru-RU" dirty="0">
            <a:latin typeface="Georgia" pitchFamily="18" charset="0"/>
          </a:endParaRPr>
        </a:p>
      </dgm:t>
    </dgm:pt>
    <dgm:pt modelId="{BB498EC5-8CAB-4EFA-A3BC-2454E7CA5520}" type="parTrans" cxnId="{D89EFF94-29B3-4F91-A58A-0F5C81E0BC5A}">
      <dgm:prSet/>
      <dgm:spPr/>
      <dgm:t>
        <a:bodyPr/>
        <a:lstStyle/>
        <a:p>
          <a:endParaRPr lang="ru-RU"/>
        </a:p>
      </dgm:t>
    </dgm:pt>
    <dgm:pt modelId="{15B7B1B4-6606-4A7D-91BB-4BA15DBC72F7}" type="sibTrans" cxnId="{D89EFF94-29B3-4F91-A58A-0F5C81E0BC5A}">
      <dgm:prSet/>
      <dgm:spPr/>
      <dgm:t>
        <a:bodyPr/>
        <a:lstStyle/>
        <a:p>
          <a:endParaRPr lang="ru-RU"/>
        </a:p>
      </dgm:t>
    </dgm:pt>
    <dgm:pt modelId="{BB7DF854-5DC2-4216-8691-590C989A1E5D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Georgia" pitchFamily="18" charset="0"/>
            </a:rPr>
            <a:t>II</a:t>
          </a:r>
          <a:r>
            <a:rPr lang="ru-RU" dirty="0" smtClean="0">
              <a:latin typeface="Georgia" pitchFamily="18" charset="0"/>
            </a:rPr>
            <a:t> триместр</a:t>
          </a:r>
        </a:p>
        <a:p>
          <a:r>
            <a:rPr lang="ru-RU" dirty="0" smtClean="0">
              <a:latin typeface="Georgia" pitchFamily="18" charset="0"/>
            </a:rPr>
            <a:t>(зима)</a:t>
          </a:r>
          <a:endParaRPr lang="ru-RU" dirty="0">
            <a:latin typeface="Georgia" pitchFamily="18" charset="0"/>
          </a:endParaRPr>
        </a:p>
      </dgm:t>
    </dgm:pt>
    <dgm:pt modelId="{D74F43F8-DD74-4A1E-9237-747863298F2B}" type="parTrans" cxnId="{BDEA654D-EBAE-416D-B7A3-9DA6962D832A}">
      <dgm:prSet/>
      <dgm:spPr/>
      <dgm:t>
        <a:bodyPr/>
        <a:lstStyle/>
        <a:p>
          <a:endParaRPr lang="ru-RU"/>
        </a:p>
      </dgm:t>
    </dgm:pt>
    <dgm:pt modelId="{8657179E-9258-4D31-888A-1A823F993CA6}" type="sibTrans" cxnId="{BDEA654D-EBAE-416D-B7A3-9DA6962D832A}">
      <dgm:prSet/>
      <dgm:spPr/>
      <dgm:t>
        <a:bodyPr/>
        <a:lstStyle/>
        <a:p>
          <a:endParaRPr lang="ru-RU"/>
        </a:p>
      </dgm:t>
    </dgm:pt>
    <dgm:pt modelId="{301494AC-3F6D-44C3-82BC-F19918250271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Georgia" pitchFamily="18" charset="0"/>
            </a:rPr>
            <a:t>III</a:t>
          </a:r>
          <a:r>
            <a:rPr lang="ru-RU" dirty="0" smtClean="0">
              <a:latin typeface="Georgia" pitchFamily="18" charset="0"/>
            </a:rPr>
            <a:t> триместр</a:t>
          </a:r>
        </a:p>
        <a:p>
          <a:r>
            <a:rPr lang="ru-RU" dirty="0" smtClean="0">
              <a:latin typeface="Georgia" pitchFamily="18" charset="0"/>
            </a:rPr>
            <a:t>(весна)</a:t>
          </a:r>
          <a:endParaRPr lang="ru-RU" dirty="0">
            <a:latin typeface="Georgia" pitchFamily="18" charset="0"/>
          </a:endParaRPr>
        </a:p>
      </dgm:t>
    </dgm:pt>
    <dgm:pt modelId="{B3BD64B5-DFE8-438A-BA69-5842FC42B62C}" type="parTrans" cxnId="{5EEDCB27-4E84-4FD6-B543-BEB7AF7A2A69}">
      <dgm:prSet/>
      <dgm:spPr/>
      <dgm:t>
        <a:bodyPr/>
        <a:lstStyle/>
        <a:p>
          <a:endParaRPr lang="ru-RU"/>
        </a:p>
      </dgm:t>
    </dgm:pt>
    <dgm:pt modelId="{ED6721E8-4D8D-4AC6-909E-1A15B330E3A6}" type="sibTrans" cxnId="{5EEDCB27-4E84-4FD6-B543-BEB7AF7A2A69}">
      <dgm:prSet/>
      <dgm:spPr/>
      <dgm:t>
        <a:bodyPr/>
        <a:lstStyle/>
        <a:p>
          <a:endParaRPr lang="ru-RU"/>
        </a:p>
      </dgm:t>
    </dgm:pt>
    <dgm:pt modelId="{ACA4410A-AA9E-4707-8EEA-33C8BC99C8FD}" type="pres">
      <dgm:prSet presAssocID="{A2FC5CE4-6DFC-484D-8934-C8B385C29264}" presName="compositeShape" presStyleCnt="0">
        <dgm:presLayoutVars>
          <dgm:chMax val="7"/>
          <dgm:dir/>
          <dgm:resizeHandles val="exact"/>
        </dgm:presLayoutVars>
      </dgm:prSet>
      <dgm:spPr/>
    </dgm:pt>
    <dgm:pt modelId="{899133C3-C7A9-49E0-A248-4EC85842A245}" type="pres">
      <dgm:prSet presAssocID="{A2FC5CE4-6DFC-484D-8934-C8B385C29264}" presName="wedge1" presStyleLbl="node1" presStyleIdx="0" presStyleCnt="3"/>
      <dgm:spPr/>
      <dgm:t>
        <a:bodyPr/>
        <a:lstStyle/>
        <a:p>
          <a:endParaRPr lang="ru-RU"/>
        </a:p>
      </dgm:t>
    </dgm:pt>
    <dgm:pt modelId="{E3F2246E-71CB-4B6F-A703-137DCC6CAD08}" type="pres">
      <dgm:prSet presAssocID="{A2FC5CE4-6DFC-484D-8934-C8B385C29264}" presName="dummy1a" presStyleCnt="0"/>
      <dgm:spPr/>
    </dgm:pt>
    <dgm:pt modelId="{5C83C7FF-E5A5-4A55-A1F1-9AD334785DCE}" type="pres">
      <dgm:prSet presAssocID="{A2FC5CE4-6DFC-484D-8934-C8B385C29264}" presName="dummy1b" presStyleCnt="0"/>
      <dgm:spPr/>
    </dgm:pt>
    <dgm:pt modelId="{E290AFE9-9BF7-471C-9475-E810149EE861}" type="pres">
      <dgm:prSet presAssocID="{A2FC5CE4-6DFC-484D-8934-C8B385C2926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D97CF-3EA1-4490-8E90-BCF9A5F04FDA}" type="pres">
      <dgm:prSet presAssocID="{A2FC5CE4-6DFC-484D-8934-C8B385C29264}" presName="wedge2" presStyleLbl="node1" presStyleIdx="1" presStyleCnt="3"/>
      <dgm:spPr/>
      <dgm:t>
        <a:bodyPr/>
        <a:lstStyle/>
        <a:p>
          <a:endParaRPr lang="ru-RU"/>
        </a:p>
      </dgm:t>
    </dgm:pt>
    <dgm:pt modelId="{10175252-AC70-46DE-864D-06AA7C466585}" type="pres">
      <dgm:prSet presAssocID="{A2FC5CE4-6DFC-484D-8934-C8B385C29264}" presName="dummy2a" presStyleCnt="0"/>
      <dgm:spPr/>
    </dgm:pt>
    <dgm:pt modelId="{415CA6FE-8FC1-4E88-B814-48FB1C47DAEE}" type="pres">
      <dgm:prSet presAssocID="{A2FC5CE4-6DFC-484D-8934-C8B385C29264}" presName="dummy2b" presStyleCnt="0"/>
      <dgm:spPr/>
    </dgm:pt>
    <dgm:pt modelId="{1D38D182-857A-4746-B738-EF2760435DF7}" type="pres">
      <dgm:prSet presAssocID="{A2FC5CE4-6DFC-484D-8934-C8B385C2926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AF8F0-269B-4F38-B240-FFC2F061A143}" type="pres">
      <dgm:prSet presAssocID="{A2FC5CE4-6DFC-484D-8934-C8B385C29264}" presName="wedge3" presStyleLbl="node1" presStyleIdx="2" presStyleCnt="3"/>
      <dgm:spPr/>
      <dgm:t>
        <a:bodyPr/>
        <a:lstStyle/>
        <a:p>
          <a:endParaRPr lang="ru-RU"/>
        </a:p>
      </dgm:t>
    </dgm:pt>
    <dgm:pt modelId="{76ED6792-2341-4CFB-A7D7-000985C48237}" type="pres">
      <dgm:prSet presAssocID="{A2FC5CE4-6DFC-484D-8934-C8B385C29264}" presName="dummy3a" presStyleCnt="0"/>
      <dgm:spPr/>
    </dgm:pt>
    <dgm:pt modelId="{5B21BB86-1CF6-41C7-8052-31781E85CF2B}" type="pres">
      <dgm:prSet presAssocID="{A2FC5CE4-6DFC-484D-8934-C8B385C29264}" presName="dummy3b" presStyleCnt="0"/>
      <dgm:spPr/>
    </dgm:pt>
    <dgm:pt modelId="{F2D5773F-F1DD-4490-9224-6CE952B8CF90}" type="pres">
      <dgm:prSet presAssocID="{A2FC5CE4-6DFC-484D-8934-C8B385C2926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EFDCF1-8017-49D8-9D0B-2136CA315A69}" type="pres">
      <dgm:prSet presAssocID="{15B7B1B4-6606-4A7D-91BB-4BA15DBC72F7}" presName="arrowWedge1" presStyleLbl="fgSibTrans2D1" presStyleIdx="0" presStyleCnt="3" custLinFactNeighborX="850" custLinFactNeighborY="184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</dgm:pt>
    <dgm:pt modelId="{29B8F58F-3A8E-4E6F-A546-F81FE76C0252}" type="pres">
      <dgm:prSet presAssocID="{8657179E-9258-4D31-888A-1A823F993CA6}" presName="arrowWedge2" presStyleLbl="fgSibTrans2D1" presStyleIdx="1" presStyleCnt="3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34601062-6050-4AE9-9084-666802D2E824}" type="pres">
      <dgm:prSet presAssocID="{ED6721E8-4D8D-4AC6-909E-1A15B330E3A6}" presName="arrowWedge3" presStyleLbl="fgSibTrans2D1" presStyleIdx="2" presStyleCnt="3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</dgm:pt>
  </dgm:ptLst>
  <dgm:cxnLst>
    <dgm:cxn modelId="{5EEDCB27-4E84-4FD6-B543-BEB7AF7A2A69}" srcId="{A2FC5CE4-6DFC-484D-8934-C8B385C29264}" destId="{301494AC-3F6D-44C3-82BC-F19918250271}" srcOrd="2" destOrd="0" parTransId="{B3BD64B5-DFE8-438A-BA69-5842FC42B62C}" sibTransId="{ED6721E8-4D8D-4AC6-909E-1A15B330E3A6}"/>
    <dgm:cxn modelId="{D89EFF94-29B3-4F91-A58A-0F5C81E0BC5A}" srcId="{A2FC5CE4-6DFC-484D-8934-C8B385C29264}" destId="{06634925-AB21-4811-9918-8502505B3964}" srcOrd="0" destOrd="0" parTransId="{BB498EC5-8CAB-4EFA-A3BC-2454E7CA5520}" sibTransId="{15B7B1B4-6606-4A7D-91BB-4BA15DBC72F7}"/>
    <dgm:cxn modelId="{EB6CA4EB-6F65-4A5F-A684-DF8EA6041F2F}" type="presOf" srcId="{301494AC-3F6D-44C3-82BC-F19918250271}" destId="{F2D5773F-F1DD-4490-9224-6CE952B8CF90}" srcOrd="1" destOrd="0" presId="urn:microsoft.com/office/officeart/2005/8/layout/cycle8"/>
    <dgm:cxn modelId="{7FB18AFD-4183-48CE-BE59-059DB5937E33}" type="presOf" srcId="{06634925-AB21-4811-9918-8502505B3964}" destId="{E290AFE9-9BF7-471C-9475-E810149EE861}" srcOrd="1" destOrd="0" presId="urn:microsoft.com/office/officeart/2005/8/layout/cycle8"/>
    <dgm:cxn modelId="{8CA4C8BF-2E24-449A-93DE-71BB6110E7BA}" type="presOf" srcId="{BB7DF854-5DC2-4216-8691-590C989A1E5D}" destId="{9C9D97CF-3EA1-4490-8E90-BCF9A5F04FDA}" srcOrd="0" destOrd="0" presId="urn:microsoft.com/office/officeart/2005/8/layout/cycle8"/>
    <dgm:cxn modelId="{F6A1D994-3064-42E1-A34C-CC8EE6EB7F7F}" type="presOf" srcId="{06634925-AB21-4811-9918-8502505B3964}" destId="{899133C3-C7A9-49E0-A248-4EC85842A245}" srcOrd="0" destOrd="0" presId="urn:microsoft.com/office/officeart/2005/8/layout/cycle8"/>
    <dgm:cxn modelId="{F3235A1E-D95A-43A2-879B-AA4D14CCACE3}" type="presOf" srcId="{A2FC5CE4-6DFC-484D-8934-C8B385C29264}" destId="{ACA4410A-AA9E-4707-8EEA-33C8BC99C8FD}" srcOrd="0" destOrd="0" presId="urn:microsoft.com/office/officeart/2005/8/layout/cycle8"/>
    <dgm:cxn modelId="{BDEA654D-EBAE-416D-B7A3-9DA6962D832A}" srcId="{A2FC5CE4-6DFC-484D-8934-C8B385C29264}" destId="{BB7DF854-5DC2-4216-8691-590C989A1E5D}" srcOrd="1" destOrd="0" parTransId="{D74F43F8-DD74-4A1E-9237-747863298F2B}" sibTransId="{8657179E-9258-4D31-888A-1A823F993CA6}"/>
    <dgm:cxn modelId="{110BE46D-AF72-4EA9-B62E-E5F2CB30F644}" type="presOf" srcId="{301494AC-3F6D-44C3-82BC-F19918250271}" destId="{0CAAF8F0-269B-4F38-B240-FFC2F061A143}" srcOrd="0" destOrd="0" presId="urn:microsoft.com/office/officeart/2005/8/layout/cycle8"/>
    <dgm:cxn modelId="{8C1D6A04-9682-45DA-AE11-8DF10FA71AB7}" type="presOf" srcId="{BB7DF854-5DC2-4216-8691-590C989A1E5D}" destId="{1D38D182-857A-4746-B738-EF2760435DF7}" srcOrd="1" destOrd="0" presId="urn:microsoft.com/office/officeart/2005/8/layout/cycle8"/>
    <dgm:cxn modelId="{D74AFB07-3557-4C24-A8E8-3350B9F52E5A}" type="presParOf" srcId="{ACA4410A-AA9E-4707-8EEA-33C8BC99C8FD}" destId="{899133C3-C7A9-49E0-A248-4EC85842A245}" srcOrd="0" destOrd="0" presId="urn:microsoft.com/office/officeart/2005/8/layout/cycle8"/>
    <dgm:cxn modelId="{8F0774A7-2F0F-4C0C-8BB4-531A3F957E5A}" type="presParOf" srcId="{ACA4410A-AA9E-4707-8EEA-33C8BC99C8FD}" destId="{E3F2246E-71CB-4B6F-A703-137DCC6CAD08}" srcOrd="1" destOrd="0" presId="urn:microsoft.com/office/officeart/2005/8/layout/cycle8"/>
    <dgm:cxn modelId="{392E2AC8-DA71-4C08-972D-CC4CCFBEC3B6}" type="presParOf" srcId="{ACA4410A-AA9E-4707-8EEA-33C8BC99C8FD}" destId="{5C83C7FF-E5A5-4A55-A1F1-9AD334785DCE}" srcOrd="2" destOrd="0" presId="urn:microsoft.com/office/officeart/2005/8/layout/cycle8"/>
    <dgm:cxn modelId="{BD459580-144A-4562-A96D-576ACFCBF8D0}" type="presParOf" srcId="{ACA4410A-AA9E-4707-8EEA-33C8BC99C8FD}" destId="{E290AFE9-9BF7-471C-9475-E810149EE861}" srcOrd="3" destOrd="0" presId="urn:microsoft.com/office/officeart/2005/8/layout/cycle8"/>
    <dgm:cxn modelId="{E7B24F2E-2673-404F-AFA8-AEA78C10D89B}" type="presParOf" srcId="{ACA4410A-AA9E-4707-8EEA-33C8BC99C8FD}" destId="{9C9D97CF-3EA1-4490-8E90-BCF9A5F04FDA}" srcOrd="4" destOrd="0" presId="urn:microsoft.com/office/officeart/2005/8/layout/cycle8"/>
    <dgm:cxn modelId="{0F4D3EC7-23BB-4B8A-B68A-28F10B5F7C4D}" type="presParOf" srcId="{ACA4410A-AA9E-4707-8EEA-33C8BC99C8FD}" destId="{10175252-AC70-46DE-864D-06AA7C466585}" srcOrd="5" destOrd="0" presId="urn:microsoft.com/office/officeart/2005/8/layout/cycle8"/>
    <dgm:cxn modelId="{F4A1F62A-C18B-4700-86B4-0BA4FD226228}" type="presParOf" srcId="{ACA4410A-AA9E-4707-8EEA-33C8BC99C8FD}" destId="{415CA6FE-8FC1-4E88-B814-48FB1C47DAEE}" srcOrd="6" destOrd="0" presId="urn:microsoft.com/office/officeart/2005/8/layout/cycle8"/>
    <dgm:cxn modelId="{02D46276-FD66-4DD2-8F60-E8B7ED2129A1}" type="presParOf" srcId="{ACA4410A-AA9E-4707-8EEA-33C8BC99C8FD}" destId="{1D38D182-857A-4746-B738-EF2760435DF7}" srcOrd="7" destOrd="0" presId="urn:microsoft.com/office/officeart/2005/8/layout/cycle8"/>
    <dgm:cxn modelId="{F2F8B69B-467D-4695-A2B9-D70E87D7582B}" type="presParOf" srcId="{ACA4410A-AA9E-4707-8EEA-33C8BC99C8FD}" destId="{0CAAF8F0-269B-4F38-B240-FFC2F061A143}" srcOrd="8" destOrd="0" presId="urn:microsoft.com/office/officeart/2005/8/layout/cycle8"/>
    <dgm:cxn modelId="{A3CFE0B6-5552-4ACA-9B35-55075C915D67}" type="presParOf" srcId="{ACA4410A-AA9E-4707-8EEA-33C8BC99C8FD}" destId="{76ED6792-2341-4CFB-A7D7-000985C48237}" srcOrd="9" destOrd="0" presId="urn:microsoft.com/office/officeart/2005/8/layout/cycle8"/>
    <dgm:cxn modelId="{BC59F41C-1CEB-4A6B-BA58-F2B7BDE6EE01}" type="presParOf" srcId="{ACA4410A-AA9E-4707-8EEA-33C8BC99C8FD}" destId="{5B21BB86-1CF6-41C7-8052-31781E85CF2B}" srcOrd="10" destOrd="0" presId="urn:microsoft.com/office/officeart/2005/8/layout/cycle8"/>
    <dgm:cxn modelId="{6BB04880-C34C-4E6B-A129-F3A31B7C06AF}" type="presParOf" srcId="{ACA4410A-AA9E-4707-8EEA-33C8BC99C8FD}" destId="{F2D5773F-F1DD-4490-9224-6CE952B8CF90}" srcOrd="11" destOrd="0" presId="urn:microsoft.com/office/officeart/2005/8/layout/cycle8"/>
    <dgm:cxn modelId="{A70C703B-3995-44C8-B8AA-EE86BEA1968B}" type="presParOf" srcId="{ACA4410A-AA9E-4707-8EEA-33C8BC99C8FD}" destId="{9FEFDCF1-8017-49D8-9D0B-2136CA315A69}" srcOrd="12" destOrd="0" presId="urn:microsoft.com/office/officeart/2005/8/layout/cycle8"/>
    <dgm:cxn modelId="{091D8DB7-C130-4A66-BDD0-4F170A71E0F8}" type="presParOf" srcId="{ACA4410A-AA9E-4707-8EEA-33C8BC99C8FD}" destId="{29B8F58F-3A8E-4E6F-A546-F81FE76C0252}" srcOrd="13" destOrd="0" presId="urn:microsoft.com/office/officeart/2005/8/layout/cycle8"/>
    <dgm:cxn modelId="{333220FC-D849-403E-ACCF-DD2F04E9ED2F}" type="presParOf" srcId="{ACA4410A-AA9E-4707-8EEA-33C8BC99C8FD}" destId="{34601062-6050-4AE9-9084-666802D2E82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FC5CE4-6DFC-484D-8934-C8B385C2926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06634925-AB21-4811-9918-8502505B3964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ru-RU" dirty="0" err="1" smtClean="0">
              <a:latin typeface="Georgia" pitchFamily="18" charset="0"/>
            </a:rPr>
            <a:t>местр</a:t>
          </a:r>
          <a:endParaRPr lang="ru-RU" dirty="0" smtClean="0">
            <a:latin typeface="Georgia" pitchFamily="18" charset="0"/>
          </a:endParaRPr>
        </a:p>
      </dgm:t>
    </dgm:pt>
    <dgm:pt modelId="{BB498EC5-8CAB-4EFA-A3BC-2454E7CA5520}" type="parTrans" cxnId="{D89EFF94-29B3-4F91-A58A-0F5C81E0BC5A}">
      <dgm:prSet/>
      <dgm:spPr/>
      <dgm:t>
        <a:bodyPr/>
        <a:lstStyle/>
        <a:p>
          <a:endParaRPr lang="ru-RU"/>
        </a:p>
      </dgm:t>
    </dgm:pt>
    <dgm:pt modelId="{15B7B1B4-6606-4A7D-91BB-4BA15DBC72F7}" type="sibTrans" cxnId="{D89EFF94-29B3-4F91-A58A-0F5C81E0BC5A}">
      <dgm:prSet/>
      <dgm:spPr/>
      <dgm:t>
        <a:bodyPr/>
        <a:lstStyle/>
        <a:p>
          <a:endParaRPr lang="ru-RU"/>
        </a:p>
      </dgm:t>
    </dgm:pt>
    <dgm:pt modelId="{BB7DF854-5DC2-4216-8691-590C989A1E5D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ru-RU" dirty="0" smtClean="0">
              <a:latin typeface="Georgia" pitchFamily="18" charset="0"/>
            </a:rPr>
            <a:t>три</a:t>
          </a:r>
        </a:p>
      </dgm:t>
    </dgm:pt>
    <dgm:pt modelId="{8657179E-9258-4D31-888A-1A823F993CA6}" type="sibTrans" cxnId="{BDEA654D-EBAE-416D-B7A3-9DA6962D832A}">
      <dgm:prSet/>
      <dgm:spPr/>
      <dgm:t>
        <a:bodyPr/>
        <a:lstStyle/>
        <a:p>
          <a:endParaRPr lang="ru-RU"/>
        </a:p>
      </dgm:t>
    </dgm:pt>
    <dgm:pt modelId="{D74F43F8-DD74-4A1E-9237-747863298F2B}" type="parTrans" cxnId="{BDEA654D-EBAE-416D-B7A3-9DA6962D832A}">
      <dgm:prSet/>
      <dgm:spPr/>
      <dgm:t>
        <a:bodyPr/>
        <a:lstStyle/>
        <a:p>
          <a:endParaRPr lang="ru-RU"/>
        </a:p>
      </dgm:t>
    </dgm:pt>
    <dgm:pt modelId="{ACA4410A-AA9E-4707-8EEA-33C8BC99C8FD}" type="pres">
      <dgm:prSet presAssocID="{A2FC5CE4-6DFC-484D-8934-C8B385C29264}" presName="compositeShape" presStyleCnt="0">
        <dgm:presLayoutVars>
          <dgm:chMax val="7"/>
          <dgm:dir/>
          <dgm:resizeHandles val="exact"/>
        </dgm:presLayoutVars>
      </dgm:prSet>
      <dgm:spPr/>
    </dgm:pt>
    <dgm:pt modelId="{899133C3-C7A9-49E0-A248-4EC85842A245}" type="pres">
      <dgm:prSet presAssocID="{A2FC5CE4-6DFC-484D-8934-C8B385C29264}" presName="wedge1" presStyleLbl="node1" presStyleIdx="0" presStyleCnt="2"/>
      <dgm:spPr/>
      <dgm:t>
        <a:bodyPr/>
        <a:lstStyle/>
        <a:p>
          <a:endParaRPr lang="ru-RU"/>
        </a:p>
      </dgm:t>
    </dgm:pt>
    <dgm:pt modelId="{E3F2246E-71CB-4B6F-A703-137DCC6CAD08}" type="pres">
      <dgm:prSet presAssocID="{A2FC5CE4-6DFC-484D-8934-C8B385C29264}" presName="dummy1a" presStyleCnt="0"/>
      <dgm:spPr/>
    </dgm:pt>
    <dgm:pt modelId="{5C83C7FF-E5A5-4A55-A1F1-9AD334785DCE}" type="pres">
      <dgm:prSet presAssocID="{A2FC5CE4-6DFC-484D-8934-C8B385C29264}" presName="dummy1b" presStyleCnt="0"/>
      <dgm:spPr/>
    </dgm:pt>
    <dgm:pt modelId="{E290AFE9-9BF7-471C-9475-E810149EE861}" type="pres">
      <dgm:prSet presAssocID="{A2FC5CE4-6DFC-484D-8934-C8B385C29264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D97CF-3EA1-4490-8E90-BCF9A5F04FDA}" type="pres">
      <dgm:prSet presAssocID="{A2FC5CE4-6DFC-484D-8934-C8B385C29264}" presName="wedge2" presStyleLbl="node1" presStyleIdx="1" presStyleCnt="2"/>
      <dgm:spPr/>
      <dgm:t>
        <a:bodyPr/>
        <a:lstStyle/>
        <a:p>
          <a:endParaRPr lang="ru-RU"/>
        </a:p>
      </dgm:t>
    </dgm:pt>
    <dgm:pt modelId="{10175252-AC70-46DE-864D-06AA7C466585}" type="pres">
      <dgm:prSet presAssocID="{A2FC5CE4-6DFC-484D-8934-C8B385C29264}" presName="dummy2a" presStyleCnt="0"/>
      <dgm:spPr/>
    </dgm:pt>
    <dgm:pt modelId="{415CA6FE-8FC1-4E88-B814-48FB1C47DAEE}" type="pres">
      <dgm:prSet presAssocID="{A2FC5CE4-6DFC-484D-8934-C8B385C29264}" presName="dummy2b" presStyleCnt="0"/>
      <dgm:spPr/>
    </dgm:pt>
    <dgm:pt modelId="{1D38D182-857A-4746-B738-EF2760435DF7}" type="pres">
      <dgm:prSet presAssocID="{A2FC5CE4-6DFC-484D-8934-C8B385C29264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EFDCF1-8017-49D8-9D0B-2136CA315A69}" type="pres">
      <dgm:prSet presAssocID="{15B7B1B4-6606-4A7D-91BB-4BA15DBC72F7}" presName="arrowWedge1" presStyleLbl="fgSibTrans2D1" presStyleIdx="0" presStyleCnt="2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</dgm:pt>
    <dgm:pt modelId="{29B8F58F-3A8E-4E6F-A546-F81FE76C0252}" type="pres">
      <dgm:prSet presAssocID="{8657179E-9258-4D31-888A-1A823F993CA6}" presName="arrowWedge2" presStyleLbl="fgSibTrans2D1" presStyleIdx="1" presStyleCnt="2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</dgm:pt>
  </dgm:ptLst>
  <dgm:cxnLst>
    <dgm:cxn modelId="{25EF93AF-D2B0-4B39-99DF-C5E20609412C}" type="presOf" srcId="{BB7DF854-5DC2-4216-8691-590C989A1E5D}" destId="{1D38D182-857A-4746-B738-EF2760435DF7}" srcOrd="1" destOrd="0" presId="urn:microsoft.com/office/officeart/2005/8/layout/cycle8"/>
    <dgm:cxn modelId="{CA91CCD0-A281-4616-97E4-5567AB9D9FCD}" type="presOf" srcId="{A2FC5CE4-6DFC-484D-8934-C8B385C29264}" destId="{ACA4410A-AA9E-4707-8EEA-33C8BC99C8FD}" srcOrd="0" destOrd="0" presId="urn:microsoft.com/office/officeart/2005/8/layout/cycle8"/>
    <dgm:cxn modelId="{D89EFF94-29B3-4F91-A58A-0F5C81E0BC5A}" srcId="{A2FC5CE4-6DFC-484D-8934-C8B385C29264}" destId="{06634925-AB21-4811-9918-8502505B3964}" srcOrd="0" destOrd="0" parTransId="{BB498EC5-8CAB-4EFA-A3BC-2454E7CA5520}" sibTransId="{15B7B1B4-6606-4A7D-91BB-4BA15DBC72F7}"/>
    <dgm:cxn modelId="{BDEA654D-EBAE-416D-B7A3-9DA6962D832A}" srcId="{A2FC5CE4-6DFC-484D-8934-C8B385C29264}" destId="{BB7DF854-5DC2-4216-8691-590C989A1E5D}" srcOrd="1" destOrd="0" parTransId="{D74F43F8-DD74-4A1E-9237-747863298F2B}" sibTransId="{8657179E-9258-4D31-888A-1A823F993CA6}"/>
    <dgm:cxn modelId="{8C990676-7613-4480-8649-AF6E3702C492}" type="presOf" srcId="{06634925-AB21-4811-9918-8502505B3964}" destId="{899133C3-C7A9-49E0-A248-4EC85842A245}" srcOrd="0" destOrd="0" presId="urn:microsoft.com/office/officeart/2005/8/layout/cycle8"/>
    <dgm:cxn modelId="{3F7FFF10-9B43-4865-AA04-01371FF7F1C6}" type="presOf" srcId="{BB7DF854-5DC2-4216-8691-590C989A1E5D}" destId="{9C9D97CF-3EA1-4490-8E90-BCF9A5F04FDA}" srcOrd="0" destOrd="0" presId="urn:microsoft.com/office/officeart/2005/8/layout/cycle8"/>
    <dgm:cxn modelId="{C276E633-21A3-4F51-8CD7-EA857FA79A9A}" type="presOf" srcId="{06634925-AB21-4811-9918-8502505B3964}" destId="{E290AFE9-9BF7-471C-9475-E810149EE861}" srcOrd="1" destOrd="0" presId="urn:microsoft.com/office/officeart/2005/8/layout/cycle8"/>
    <dgm:cxn modelId="{68331C56-E6AA-48E8-B730-DC7F9D4795C5}" type="presParOf" srcId="{ACA4410A-AA9E-4707-8EEA-33C8BC99C8FD}" destId="{899133C3-C7A9-49E0-A248-4EC85842A245}" srcOrd="0" destOrd="0" presId="urn:microsoft.com/office/officeart/2005/8/layout/cycle8"/>
    <dgm:cxn modelId="{D13BC86F-2C25-4B6F-A8E1-D6C43A301806}" type="presParOf" srcId="{ACA4410A-AA9E-4707-8EEA-33C8BC99C8FD}" destId="{E3F2246E-71CB-4B6F-A703-137DCC6CAD08}" srcOrd="1" destOrd="0" presId="urn:microsoft.com/office/officeart/2005/8/layout/cycle8"/>
    <dgm:cxn modelId="{23BB90B5-CFE9-476C-81AA-E0846C6CA868}" type="presParOf" srcId="{ACA4410A-AA9E-4707-8EEA-33C8BC99C8FD}" destId="{5C83C7FF-E5A5-4A55-A1F1-9AD334785DCE}" srcOrd="2" destOrd="0" presId="urn:microsoft.com/office/officeart/2005/8/layout/cycle8"/>
    <dgm:cxn modelId="{046542B8-9571-42B8-8362-A1A8AA37B268}" type="presParOf" srcId="{ACA4410A-AA9E-4707-8EEA-33C8BC99C8FD}" destId="{E290AFE9-9BF7-471C-9475-E810149EE861}" srcOrd="3" destOrd="0" presId="urn:microsoft.com/office/officeart/2005/8/layout/cycle8"/>
    <dgm:cxn modelId="{4C9F62BE-781F-4632-869E-9E80B28FF4DA}" type="presParOf" srcId="{ACA4410A-AA9E-4707-8EEA-33C8BC99C8FD}" destId="{9C9D97CF-3EA1-4490-8E90-BCF9A5F04FDA}" srcOrd="4" destOrd="0" presId="urn:microsoft.com/office/officeart/2005/8/layout/cycle8"/>
    <dgm:cxn modelId="{619321BB-B01F-4626-AAA3-F591B9A58147}" type="presParOf" srcId="{ACA4410A-AA9E-4707-8EEA-33C8BC99C8FD}" destId="{10175252-AC70-46DE-864D-06AA7C466585}" srcOrd="5" destOrd="0" presId="urn:microsoft.com/office/officeart/2005/8/layout/cycle8"/>
    <dgm:cxn modelId="{5BB3C158-8242-48C6-83EA-B6F986FE853C}" type="presParOf" srcId="{ACA4410A-AA9E-4707-8EEA-33C8BC99C8FD}" destId="{415CA6FE-8FC1-4E88-B814-48FB1C47DAEE}" srcOrd="6" destOrd="0" presId="urn:microsoft.com/office/officeart/2005/8/layout/cycle8"/>
    <dgm:cxn modelId="{0D13379B-64E7-40C9-B5F6-0572838A480F}" type="presParOf" srcId="{ACA4410A-AA9E-4707-8EEA-33C8BC99C8FD}" destId="{1D38D182-857A-4746-B738-EF2760435DF7}" srcOrd="7" destOrd="0" presId="urn:microsoft.com/office/officeart/2005/8/layout/cycle8"/>
    <dgm:cxn modelId="{AFDFE4CD-6980-4372-8D9F-AA48C59CA8B3}" type="presParOf" srcId="{ACA4410A-AA9E-4707-8EEA-33C8BC99C8FD}" destId="{9FEFDCF1-8017-49D8-9D0B-2136CA315A69}" srcOrd="8" destOrd="0" presId="urn:microsoft.com/office/officeart/2005/8/layout/cycle8"/>
    <dgm:cxn modelId="{C15E6C95-0B0D-42D4-ACB6-E8265D483F21}" type="presParOf" srcId="{ACA4410A-AA9E-4707-8EEA-33C8BC99C8FD}" destId="{29B8F58F-3A8E-4E6F-A546-F81FE76C0252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A653B3-964B-4A4A-A0B8-211BC4A592B7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76D46969-F7CE-445E-8901-E7ACA1F59BE2}">
      <dgm:prSet phldrT="[Текст]" custT="1"/>
      <dgm:spPr/>
      <dgm:t>
        <a:bodyPr/>
        <a:lstStyle/>
        <a:p>
          <a:r>
            <a:rPr lang="ru-RU" sz="1400" dirty="0" smtClean="0"/>
            <a:t>Профильные занятия 22 (23) часа в неделю + программа дополнительного образования</a:t>
          </a:r>
          <a:endParaRPr lang="ru-RU" sz="1400" dirty="0"/>
        </a:p>
      </dgm:t>
    </dgm:pt>
    <dgm:pt modelId="{4289F141-2526-4B66-B9EA-8360147B5373}" type="parTrans" cxnId="{9E797D69-8B9A-4519-844F-EECF5E9D879B}">
      <dgm:prSet/>
      <dgm:spPr/>
      <dgm:t>
        <a:bodyPr/>
        <a:lstStyle/>
        <a:p>
          <a:endParaRPr lang="ru-RU"/>
        </a:p>
      </dgm:t>
    </dgm:pt>
    <dgm:pt modelId="{D2604B02-1738-4CE0-87DA-A532710981F3}" type="sibTrans" cxnId="{9E797D69-8B9A-4519-844F-EECF5E9D879B}">
      <dgm:prSet/>
      <dgm:spPr/>
      <dgm:t>
        <a:bodyPr/>
        <a:lstStyle/>
        <a:p>
          <a:endParaRPr lang="ru-RU"/>
        </a:p>
      </dgm:t>
    </dgm:pt>
    <dgm:pt modelId="{51B9E714-5998-4AFB-9425-40093AB6EEC3}">
      <dgm:prSet phldrT="[Текст]" custT="1"/>
      <dgm:spPr/>
      <dgm:t>
        <a:bodyPr/>
        <a:lstStyle/>
        <a:p>
          <a:r>
            <a:rPr lang="ru-RU" sz="1200" dirty="0" smtClean="0"/>
            <a:t>Компонент образовательной программы включающий Литературу, Русский язык, Английский, Историю, Обществознание и др.</a:t>
          </a:r>
          <a:endParaRPr lang="ru-RU" sz="1200" dirty="0"/>
        </a:p>
      </dgm:t>
    </dgm:pt>
    <dgm:pt modelId="{663D6204-AF09-4AB8-A402-9E6A4EA51345}" type="parTrans" cxnId="{4DA5AF47-664A-44A2-8EBF-91835EF24253}">
      <dgm:prSet/>
      <dgm:spPr/>
      <dgm:t>
        <a:bodyPr/>
        <a:lstStyle/>
        <a:p>
          <a:endParaRPr lang="ru-RU"/>
        </a:p>
      </dgm:t>
    </dgm:pt>
    <dgm:pt modelId="{4CAB18F4-A2DA-4D33-BF3F-3D46B70BD20C}" type="sibTrans" cxnId="{4DA5AF47-664A-44A2-8EBF-91835EF24253}">
      <dgm:prSet/>
      <dgm:spPr/>
      <dgm:t>
        <a:bodyPr/>
        <a:lstStyle/>
        <a:p>
          <a:endParaRPr lang="ru-RU"/>
        </a:p>
      </dgm:t>
    </dgm:pt>
    <dgm:pt modelId="{F4CBD306-063A-4E10-8D0A-F440094C3CFF}">
      <dgm:prSet phldrT="[Текст]"/>
      <dgm:spPr/>
      <dgm:t>
        <a:bodyPr/>
        <a:lstStyle/>
        <a:p>
          <a:r>
            <a:rPr lang="ru-RU" dirty="0" smtClean="0"/>
            <a:t>Профильная программа 36 часов в неделю (6 часов в день)</a:t>
          </a:r>
          <a:endParaRPr lang="ru-RU" dirty="0"/>
        </a:p>
      </dgm:t>
    </dgm:pt>
    <dgm:pt modelId="{D267E20C-49BD-4C08-B707-1640BBADC1A8}" type="parTrans" cxnId="{13B3DBC6-ABCF-4FCB-8721-55EBC5E9B554}">
      <dgm:prSet/>
      <dgm:spPr/>
      <dgm:t>
        <a:bodyPr/>
        <a:lstStyle/>
        <a:p>
          <a:endParaRPr lang="ru-RU"/>
        </a:p>
      </dgm:t>
    </dgm:pt>
    <dgm:pt modelId="{0D5E7746-488C-4079-BEB6-C5965A1ECE4D}" type="sibTrans" cxnId="{13B3DBC6-ABCF-4FCB-8721-55EBC5E9B554}">
      <dgm:prSet/>
      <dgm:spPr/>
      <dgm:t>
        <a:bodyPr/>
        <a:lstStyle/>
        <a:p>
          <a:endParaRPr lang="ru-RU"/>
        </a:p>
      </dgm:t>
    </dgm:pt>
    <dgm:pt modelId="{FC289B74-2423-49F3-ADFF-4FB50612D124}" type="pres">
      <dgm:prSet presAssocID="{9FA653B3-964B-4A4A-A0B8-211BC4A592B7}" presName="Name0" presStyleCnt="0">
        <dgm:presLayoutVars>
          <dgm:dir/>
          <dgm:resizeHandles val="exact"/>
        </dgm:presLayoutVars>
      </dgm:prSet>
      <dgm:spPr/>
    </dgm:pt>
    <dgm:pt modelId="{BAFED7BB-3284-458F-B09C-E566586332EC}" type="pres">
      <dgm:prSet presAssocID="{9FA653B3-964B-4A4A-A0B8-211BC4A592B7}" presName="vNodes" presStyleCnt="0"/>
      <dgm:spPr/>
    </dgm:pt>
    <dgm:pt modelId="{756FF875-A3B6-4484-9C02-7A6E5D094A18}" type="pres">
      <dgm:prSet presAssocID="{76D46969-F7CE-445E-8901-E7ACA1F59BE2}" presName="node" presStyleLbl="node1" presStyleIdx="0" presStyleCnt="3" custScaleX="144650" custScaleY="130740" custLinFactNeighborX="1305" custLinFactNeighborY="-1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3F2748-BB34-4705-9CA1-5E2AE1539F18}" type="pres">
      <dgm:prSet presAssocID="{D2604B02-1738-4CE0-87DA-A532710981F3}" presName="spacerT" presStyleCnt="0"/>
      <dgm:spPr/>
    </dgm:pt>
    <dgm:pt modelId="{D873FD52-D956-479E-82CC-FB5D3C008B81}" type="pres">
      <dgm:prSet presAssocID="{D2604B02-1738-4CE0-87DA-A532710981F3}" presName="sibTrans" presStyleLbl="sibTrans2D1" presStyleIdx="0" presStyleCnt="2"/>
      <dgm:spPr/>
      <dgm:t>
        <a:bodyPr/>
        <a:lstStyle/>
        <a:p>
          <a:endParaRPr lang="ru-RU"/>
        </a:p>
      </dgm:t>
    </dgm:pt>
    <dgm:pt modelId="{C92E13B0-E53E-45E9-937D-731A7D4A3ABB}" type="pres">
      <dgm:prSet presAssocID="{D2604B02-1738-4CE0-87DA-A532710981F3}" presName="spacerB" presStyleCnt="0"/>
      <dgm:spPr/>
    </dgm:pt>
    <dgm:pt modelId="{B0FD0881-5447-4C16-BFD9-E3FBEFFCCD7D}" type="pres">
      <dgm:prSet presAssocID="{51B9E714-5998-4AFB-9425-40093AB6EEC3}" presName="node" presStyleLbl="node1" presStyleIdx="1" presStyleCnt="3" custScaleX="151426" custScaleY="130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6AD357-DBFD-41A3-8A03-BE0302489F99}" type="pres">
      <dgm:prSet presAssocID="{9FA653B3-964B-4A4A-A0B8-211BC4A592B7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71EC587B-87EE-44BC-B535-93C2A7BB4B37}" type="pres">
      <dgm:prSet presAssocID="{9FA653B3-964B-4A4A-A0B8-211BC4A592B7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B192E050-7370-43E5-A86E-8D1805B4A233}" type="pres">
      <dgm:prSet presAssocID="{9FA653B3-964B-4A4A-A0B8-211BC4A592B7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769CB0-50A7-4B23-B9A8-A51419C52F1F}" type="presOf" srcId="{76D46969-F7CE-445E-8901-E7ACA1F59BE2}" destId="{756FF875-A3B6-4484-9C02-7A6E5D094A18}" srcOrd="0" destOrd="0" presId="urn:microsoft.com/office/officeart/2005/8/layout/equation2"/>
    <dgm:cxn modelId="{A456E518-C171-4A34-BF99-6E52DDD810E6}" type="presOf" srcId="{9FA653B3-964B-4A4A-A0B8-211BC4A592B7}" destId="{FC289B74-2423-49F3-ADFF-4FB50612D124}" srcOrd="0" destOrd="0" presId="urn:microsoft.com/office/officeart/2005/8/layout/equation2"/>
    <dgm:cxn modelId="{CAA44353-FD1A-413E-8E56-389C878F9A2E}" type="presOf" srcId="{51B9E714-5998-4AFB-9425-40093AB6EEC3}" destId="{B0FD0881-5447-4C16-BFD9-E3FBEFFCCD7D}" srcOrd="0" destOrd="0" presId="urn:microsoft.com/office/officeart/2005/8/layout/equation2"/>
    <dgm:cxn modelId="{A3CB817E-6CD8-481E-82BF-BAB481B47174}" type="presOf" srcId="{4CAB18F4-A2DA-4D33-BF3F-3D46B70BD20C}" destId="{71EC587B-87EE-44BC-B535-93C2A7BB4B37}" srcOrd="1" destOrd="0" presId="urn:microsoft.com/office/officeart/2005/8/layout/equation2"/>
    <dgm:cxn modelId="{9E797D69-8B9A-4519-844F-EECF5E9D879B}" srcId="{9FA653B3-964B-4A4A-A0B8-211BC4A592B7}" destId="{76D46969-F7CE-445E-8901-E7ACA1F59BE2}" srcOrd="0" destOrd="0" parTransId="{4289F141-2526-4B66-B9EA-8360147B5373}" sibTransId="{D2604B02-1738-4CE0-87DA-A532710981F3}"/>
    <dgm:cxn modelId="{10717F7C-D0BA-40A1-935E-43328EF49551}" type="presOf" srcId="{D2604B02-1738-4CE0-87DA-A532710981F3}" destId="{D873FD52-D956-479E-82CC-FB5D3C008B81}" srcOrd="0" destOrd="0" presId="urn:microsoft.com/office/officeart/2005/8/layout/equation2"/>
    <dgm:cxn modelId="{13B3DBC6-ABCF-4FCB-8721-55EBC5E9B554}" srcId="{9FA653B3-964B-4A4A-A0B8-211BC4A592B7}" destId="{F4CBD306-063A-4E10-8D0A-F440094C3CFF}" srcOrd="2" destOrd="0" parTransId="{D267E20C-49BD-4C08-B707-1640BBADC1A8}" sibTransId="{0D5E7746-488C-4079-BEB6-C5965A1ECE4D}"/>
    <dgm:cxn modelId="{4DA5AF47-664A-44A2-8EBF-91835EF24253}" srcId="{9FA653B3-964B-4A4A-A0B8-211BC4A592B7}" destId="{51B9E714-5998-4AFB-9425-40093AB6EEC3}" srcOrd="1" destOrd="0" parTransId="{663D6204-AF09-4AB8-A402-9E6A4EA51345}" sibTransId="{4CAB18F4-A2DA-4D33-BF3F-3D46B70BD20C}"/>
    <dgm:cxn modelId="{1195B2E0-1125-490D-94C4-A11F8BFD1C14}" type="presOf" srcId="{4CAB18F4-A2DA-4D33-BF3F-3D46B70BD20C}" destId="{356AD357-DBFD-41A3-8A03-BE0302489F99}" srcOrd="0" destOrd="0" presId="urn:microsoft.com/office/officeart/2005/8/layout/equation2"/>
    <dgm:cxn modelId="{A9D3648F-358C-46EC-8475-F75A4BC62B7C}" type="presOf" srcId="{F4CBD306-063A-4E10-8D0A-F440094C3CFF}" destId="{B192E050-7370-43E5-A86E-8D1805B4A233}" srcOrd="0" destOrd="0" presId="urn:microsoft.com/office/officeart/2005/8/layout/equation2"/>
    <dgm:cxn modelId="{638448D4-8503-4247-8E27-B37B911EAA34}" type="presParOf" srcId="{FC289B74-2423-49F3-ADFF-4FB50612D124}" destId="{BAFED7BB-3284-458F-B09C-E566586332EC}" srcOrd="0" destOrd="0" presId="urn:microsoft.com/office/officeart/2005/8/layout/equation2"/>
    <dgm:cxn modelId="{D4B33BC9-EDDB-4866-99A3-72C7C28781FD}" type="presParOf" srcId="{BAFED7BB-3284-458F-B09C-E566586332EC}" destId="{756FF875-A3B6-4484-9C02-7A6E5D094A18}" srcOrd="0" destOrd="0" presId="urn:microsoft.com/office/officeart/2005/8/layout/equation2"/>
    <dgm:cxn modelId="{97440C1B-2DF6-4B7A-8890-A5CC5A426E96}" type="presParOf" srcId="{BAFED7BB-3284-458F-B09C-E566586332EC}" destId="{D13F2748-BB34-4705-9CA1-5E2AE1539F18}" srcOrd="1" destOrd="0" presId="urn:microsoft.com/office/officeart/2005/8/layout/equation2"/>
    <dgm:cxn modelId="{DDB0DE2F-C321-4E9B-9701-9A27341A63BE}" type="presParOf" srcId="{BAFED7BB-3284-458F-B09C-E566586332EC}" destId="{D873FD52-D956-479E-82CC-FB5D3C008B81}" srcOrd="2" destOrd="0" presId="urn:microsoft.com/office/officeart/2005/8/layout/equation2"/>
    <dgm:cxn modelId="{264F3206-47DD-4927-8C3F-7FCB648DA5D3}" type="presParOf" srcId="{BAFED7BB-3284-458F-B09C-E566586332EC}" destId="{C92E13B0-E53E-45E9-937D-731A7D4A3ABB}" srcOrd="3" destOrd="0" presId="urn:microsoft.com/office/officeart/2005/8/layout/equation2"/>
    <dgm:cxn modelId="{4FC3762C-0129-43AD-A8AB-1E0EFC7984C0}" type="presParOf" srcId="{BAFED7BB-3284-458F-B09C-E566586332EC}" destId="{B0FD0881-5447-4C16-BFD9-E3FBEFFCCD7D}" srcOrd="4" destOrd="0" presId="urn:microsoft.com/office/officeart/2005/8/layout/equation2"/>
    <dgm:cxn modelId="{EC891483-8BC2-4D67-B022-3E391459BCF9}" type="presParOf" srcId="{FC289B74-2423-49F3-ADFF-4FB50612D124}" destId="{356AD357-DBFD-41A3-8A03-BE0302489F99}" srcOrd="1" destOrd="0" presId="urn:microsoft.com/office/officeart/2005/8/layout/equation2"/>
    <dgm:cxn modelId="{B69A1991-7E3F-4FE4-A494-FD61C614F35D}" type="presParOf" srcId="{356AD357-DBFD-41A3-8A03-BE0302489F99}" destId="{71EC587B-87EE-44BC-B535-93C2A7BB4B37}" srcOrd="0" destOrd="0" presId="urn:microsoft.com/office/officeart/2005/8/layout/equation2"/>
    <dgm:cxn modelId="{47393644-F442-488D-A7F7-88F8EFCA7CB8}" type="presParOf" srcId="{FC289B74-2423-49F3-ADFF-4FB50612D124}" destId="{B192E050-7370-43E5-A86E-8D1805B4A233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133C3-C7A9-49E0-A248-4EC85842A245}">
      <dsp:nvSpPr>
        <dsp:cNvPr id="0" name=""/>
        <dsp:cNvSpPr/>
      </dsp:nvSpPr>
      <dsp:spPr>
        <a:xfrm>
          <a:off x="669422" y="263879"/>
          <a:ext cx="3410131" cy="3410131"/>
        </a:xfrm>
        <a:prstGeom prst="pie">
          <a:avLst>
            <a:gd name="adj1" fmla="val 16200000"/>
            <a:gd name="adj2" fmla="val 180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Georgia" pitchFamily="18" charset="0"/>
            </a:rPr>
            <a:t>I </a:t>
          </a:r>
          <a:r>
            <a:rPr lang="ru-RU" sz="2100" kern="1200" dirty="0" smtClean="0">
              <a:latin typeface="Georgia" pitchFamily="18" charset="0"/>
            </a:rPr>
            <a:t>триместр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Georgia" pitchFamily="18" charset="0"/>
            </a:rPr>
            <a:t>(осень)</a:t>
          </a:r>
          <a:endParaRPr lang="ru-RU" sz="2100" kern="1200" dirty="0">
            <a:latin typeface="Georgia" pitchFamily="18" charset="0"/>
          </a:endParaRPr>
        </a:p>
      </dsp:txBody>
      <dsp:txXfrm>
        <a:off x="2466643" y="986502"/>
        <a:ext cx="1217904" cy="1014920"/>
      </dsp:txXfrm>
    </dsp:sp>
    <dsp:sp modelId="{9C9D97CF-3EA1-4490-8E90-BCF9A5F04FDA}">
      <dsp:nvSpPr>
        <dsp:cNvPr id="0" name=""/>
        <dsp:cNvSpPr/>
      </dsp:nvSpPr>
      <dsp:spPr>
        <a:xfrm>
          <a:off x="599190" y="385669"/>
          <a:ext cx="3410131" cy="3410131"/>
        </a:xfrm>
        <a:prstGeom prst="pie">
          <a:avLst>
            <a:gd name="adj1" fmla="val 1800000"/>
            <a:gd name="adj2" fmla="val 900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Georgia" pitchFamily="18" charset="0"/>
            </a:rPr>
            <a:t>II</a:t>
          </a:r>
          <a:r>
            <a:rPr lang="ru-RU" sz="2100" kern="1200" dirty="0" smtClean="0">
              <a:latin typeface="Georgia" pitchFamily="18" charset="0"/>
            </a:rPr>
            <a:t> триместр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Georgia" pitchFamily="18" charset="0"/>
            </a:rPr>
            <a:t>(зима)</a:t>
          </a:r>
          <a:endParaRPr lang="ru-RU" sz="2100" kern="1200" dirty="0">
            <a:latin typeface="Georgia" pitchFamily="18" charset="0"/>
          </a:endParaRPr>
        </a:p>
      </dsp:txBody>
      <dsp:txXfrm>
        <a:off x="1411126" y="2598195"/>
        <a:ext cx="1826856" cy="893129"/>
      </dsp:txXfrm>
    </dsp:sp>
    <dsp:sp modelId="{0CAAF8F0-269B-4F38-B240-FFC2F061A143}">
      <dsp:nvSpPr>
        <dsp:cNvPr id="0" name=""/>
        <dsp:cNvSpPr/>
      </dsp:nvSpPr>
      <dsp:spPr>
        <a:xfrm>
          <a:off x="528957" y="263879"/>
          <a:ext cx="3410131" cy="3410131"/>
        </a:xfrm>
        <a:prstGeom prst="pie">
          <a:avLst>
            <a:gd name="adj1" fmla="val 9000000"/>
            <a:gd name="adj2" fmla="val 1620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Georgia" pitchFamily="18" charset="0"/>
            </a:rPr>
            <a:t>III</a:t>
          </a:r>
          <a:r>
            <a:rPr lang="ru-RU" sz="2100" kern="1200" dirty="0" smtClean="0">
              <a:latin typeface="Georgia" pitchFamily="18" charset="0"/>
            </a:rPr>
            <a:t> триместр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Georgia" pitchFamily="18" charset="0"/>
            </a:rPr>
            <a:t>(весна)</a:t>
          </a:r>
          <a:endParaRPr lang="ru-RU" sz="2100" kern="1200" dirty="0">
            <a:latin typeface="Georgia" pitchFamily="18" charset="0"/>
          </a:endParaRPr>
        </a:p>
      </dsp:txBody>
      <dsp:txXfrm>
        <a:off x="923964" y="986502"/>
        <a:ext cx="1217904" cy="1014920"/>
      </dsp:txXfrm>
    </dsp:sp>
    <dsp:sp modelId="{9FEFDCF1-8017-49D8-9D0B-2136CA315A69}">
      <dsp:nvSpPr>
        <dsp:cNvPr id="0" name=""/>
        <dsp:cNvSpPr/>
      </dsp:nvSpPr>
      <dsp:spPr>
        <a:xfrm>
          <a:off x="491175" y="59827"/>
          <a:ext cx="3832337" cy="3832337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</dsp:sp>
    <dsp:sp modelId="{29B8F58F-3A8E-4E6F-A546-F81FE76C0252}">
      <dsp:nvSpPr>
        <dsp:cNvPr id="0" name=""/>
        <dsp:cNvSpPr/>
      </dsp:nvSpPr>
      <dsp:spPr>
        <a:xfrm>
          <a:off x="388087" y="174350"/>
          <a:ext cx="3832337" cy="383233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34601062-6050-4AE9-9084-666802D2E824}">
      <dsp:nvSpPr>
        <dsp:cNvPr id="0" name=""/>
        <dsp:cNvSpPr/>
      </dsp:nvSpPr>
      <dsp:spPr>
        <a:xfrm>
          <a:off x="317573" y="52775"/>
          <a:ext cx="3832337" cy="3832337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882AE-64C5-4C68-BDD9-2E7222D6191C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98704-B0CC-438E-B02E-EB0D2A6591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59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ранней профилизации реализуется в рамках углубленного изучения отдельных предметов, дополнительного образования и курсов внеурочной деятельности, профильных смен в каникулярное время которые создают возможности для учащегося выявить и реализовать предпочтительные виды и формы практической деятельности, получить практический опыт проектной деятельности, в том числе для решения задачи по выбору направления последующего образования.</a:t>
            </a:r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38A64D-F092-4F39-8D7F-D931897491A4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716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09B3A8-1186-4C68-96C7-18C5475B102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46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A6EE1-EC47-4FB3-83FA-B1445C429672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440908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AA28B-D9CF-4877-B8ED-014C1BB901B9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970071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9E7C2-D55C-4409-BC63-C4B07A5E05C2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468259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AB895-AAB1-4E99-BAEB-673C0F4D2B29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041798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6DF17-B5B7-4DB2-9021-944FFDD9450A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277459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29F9B-1313-4B9F-A56C-7A6DE8AEB2E8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477557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73F39-C135-4EBE-8247-BB549345D74C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742799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938CB-A0A2-4EDD-8A37-7BC3B717630B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4214508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6CE36-AAEA-44C8-A724-C295C885D5E4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241200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95AD8-2669-4BEF-A0C9-7F6813452733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4223163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E780E-087C-4A58-808F-F7C31AC411DA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601260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5A5CA-0897-4740-9EB2-6E2985BC0705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5423C-A4C4-4BB4-A388-AD00F3C73E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Ростов-на-Дону 12.05.2014 года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601DF30-DF1F-45F5-A3CD-29CB14122220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8639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s8.ru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image" Target="../media/image1.jpe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jpeg"/><Relationship Id="rId7" Type="http://schemas.openxmlformats.org/officeDocument/2006/relationships/image" Target="../media/image14.jpeg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gs8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5537" y="116632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  <a:endParaRPr lang="ru-RU" sz="2000" b="1" dirty="0">
              <a:solidFill>
                <a:srgbClr val="002060"/>
              </a:solidFill>
              <a:latin typeface="Century Gothic" pitchFamily="34" charset="0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2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pic>
        <p:nvPicPr>
          <p:cNvPr id="7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39552" y="824518"/>
            <a:ext cx="80692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70C0"/>
                </a:solidFill>
              </a:rPr>
              <a:t>                 </a:t>
            </a:r>
            <a:r>
              <a:rPr lang="ru-RU" sz="1400" b="1" i="1" dirty="0">
                <a:solidFill>
                  <a:srgbClr val="0070C0"/>
                </a:solidFill>
              </a:rPr>
              <a:t>Базовая школа </a:t>
            </a:r>
            <a:r>
              <a:rPr lang="ru-RU" sz="1400" b="1" i="1" dirty="0" smtClean="0">
                <a:solidFill>
                  <a:srgbClr val="0070C0"/>
                </a:solidFill>
              </a:rPr>
              <a:t>Российской академии наук </a:t>
            </a:r>
          </a:p>
          <a:p>
            <a:pPr algn="ctr"/>
            <a:r>
              <a:rPr lang="ru-RU" sz="1400" b="1" i="1" dirty="0" smtClean="0">
                <a:solidFill>
                  <a:srgbClr val="0070C0"/>
                </a:solidFill>
              </a:rPr>
              <a:t>Базовая </a:t>
            </a:r>
            <a:r>
              <a:rPr lang="ru-RU" sz="1400" b="1" i="1" dirty="0">
                <a:solidFill>
                  <a:srgbClr val="0070C0"/>
                </a:solidFill>
              </a:rPr>
              <a:t>школа сети университетского округа НИУ «Высшая школа экономики»</a:t>
            </a:r>
            <a:endParaRPr lang="ru-RU" sz="1400" b="1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0070C0"/>
                </a:solidFill>
              </a:rPr>
              <a:t>2013, 2015 – ТОП 500 школ РФ, 2017 – 2-е, 2019, 2020 </a:t>
            </a:r>
            <a:r>
              <a:rPr lang="ru-RU" sz="1400" b="1" i="1" dirty="0">
                <a:solidFill>
                  <a:srgbClr val="0070C0"/>
                </a:solidFill>
              </a:rPr>
              <a:t>–</a:t>
            </a:r>
            <a:r>
              <a:rPr lang="ru-RU" sz="1400" b="1" i="1" dirty="0" smtClean="0">
                <a:solidFill>
                  <a:srgbClr val="0070C0"/>
                </a:solidFill>
              </a:rPr>
              <a:t> 1 место в рейтинге школ города Сочи</a:t>
            </a:r>
          </a:p>
          <a:p>
            <a:endParaRPr lang="ru-RU" sz="1400" b="1" i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35" y="1544598"/>
            <a:ext cx="8079525" cy="4725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060848"/>
            <a:ext cx="7630616" cy="280831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2700" b="1" dirty="0" smtClean="0"/>
              <a:t>Уровни образования</a:t>
            </a:r>
            <a:r>
              <a:rPr lang="ru-RU" sz="2700" dirty="0" smtClean="0"/>
              <a:t>: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начальный ( </a:t>
            </a:r>
            <a:r>
              <a:rPr lang="en-US" sz="2700" dirty="0" smtClean="0"/>
              <a:t>8</a:t>
            </a:r>
            <a:r>
              <a:rPr lang="ru-RU" sz="2700" dirty="0" smtClean="0"/>
              <a:t>8</a:t>
            </a:r>
            <a:r>
              <a:rPr lang="en-US" sz="2700" dirty="0" smtClean="0"/>
              <a:t>8</a:t>
            </a:r>
            <a:r>
              <a:rPr lang="ru-RU" sz="2700" dirty="0" smtClean="0"/>
              <a:t> учащихся);</a:t>
            </a:r>
            <a:br>
              <a:rPr lang="ru-RU" sz="2700" dirty="0" smtClean="0"/>
            </a:br>
            <a:r>
              <a:rPr lang="ru-RU" sz="2700" dirty="0" smtClean="0"/>
              <a:t>основной общий ( </a:t>
            </a:r>
            <a:r>
              <a:rPr lang="en-US" sz="2700" dirty="0" smtClean="0"/>
              <a:t>1029 </a:t>
            </a:r>
            <a:r>
              <a:rPr lang="ru-RU" sz="2700" dirty="0" smtClean="0"/>
              <a:t>учащийся);</a:t>
            </a:r>
            <a:br>
              <a:rPr lang="ru-RU" sz="2700" dirty="0" smtClean="0"/>
            </a:br>
            <a:r>
              <a:rPr lang="ru-RU" sz="2700" dirty="0" smtClean="0"/>
              <a:t>средний общий ( </a:t>
            </a:r>
            <a:r>
              <a:rPr lang="en-US" sz="2700" dirty="0" smtClean="0"/>
              <a:t>305</a:t>
            </a:r>
            <a:r>
              <a:rPr lang="ru-RU" sz="2700" dirty="0" smtClean="0"/>
              <a:t> учащихся);</a:t>
            </a:r>
            <a:br>
              <a:rPr lang="ru-RU" sz="2700" dirty="0" smtClean="0"/>
            </a:br>
            <a:r>
              <a:rPr lang="ru-RU" sz="2700" dirty="0" smtClean="0"/>
              <a:t>Всего </a:t>
            </a:r>
            <a:r>
              <a:rPr lang="en-US" sz="2700" dirty="0" smtClean="0"/>
              <a:t>2202</a:t>
            </a:r>
            <a:r>
              <a:rPr lang="ru-RU" sz="2700" dirty="0" smtClean="0"/>
              <a:t> учащихся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На всех уровнях  реализуются </a:t>
            </a:r>
            <a:br>
              <a:rPr lang="ru-RU" sz="2700" dirty="0" smtClean="0"/>
            </a:br>
            <a:r>
              <a:rPr lang="ru-RU" sz="2700" dirty="0" smtClean="0"/>
              <a:t>программы внеурочной </a:t>
            </a:r>
            <a:br>
              <a:rPr lang="ru-RU" sz="2700" dirty="0" smtClean="0"/>
            </a:br>
            <a:r>
              <a:rPr lang="ru-RU" sz="2700" dirty="0" smtClean="0"/>
              <a:t>деятельности (курсов) и</a:t>
            </a:r>
            <a:br>
              <a:rPr lang="ru-RU" sz="2700" dirty="0" smtClean="0"/>
            </a:br>
            <a:r>
              <a:rPr lang="ru-RU" sz="2700" dirty="0" smtClean="0"/>
              <a:t>дополнительного </a:t>
            </a:r>
            <a:br>
              <a:rPr lang="ru-RU" sz="2700" dirty="0" smtClean="0"/>
            </a:br>
            <a:r>
              <a:rPr lang="ru-RU" sz="2700" dirty="0" smtClean="0"/>
              <a:t>образования, в том числе на платной</a:t>
            </a:r>
            <a:br>
              <a:rPr lang="ru-RU" sz="2700" dirty="0" smtClean="0"/>
            </a:br>
            <a:r>
              <a:rPr lang="ru-RU" sz="2700" dirty="0" smtClean="0"/>
              <a:t>основе 24 курса</a:t>
            </a:r>
            <a:br>
              <a:rPr lang="ru-RU" sz="2700" dirty="0" smtClean="0"/>
            </a:br>
            <a:r>
              <a:rPr lang="ru-RU" sz="3600" dirty="0" smtClean="0"/>
              <a:t> 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733256"/>
            <a:ext cx="6400800" cy="504056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7" y="116632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2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pic>
        <p:nvPicPr>
          <p:cNvPr id="2050" name="Picture 2" descr="D:\Мои документы\ФОТО разобранные\ФОТО школа\00100821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412776"/>
            <a:ext cx="2952327" cy="3936436"/>
          </a:xfrm>
          <a:prstGeom prst="rect">
            <a:avLst/>
          </a:prstGeom>
          <a:noFill/>
        </p:spPr>
      </p:pic>
      <p:pic>
        <p:nvPicPr>
          <p:cNvPr id="7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851755890"/>
              </p:ext>
            </p:extLst>
          </p:nvPr>
        </p:nvGraphicFramePr>
        <p:xfrm>
          <a:off x="4592108" y="1484784"/>
          <a:ext cx="4189784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86409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entury Gothic" pitchFamily="34" charset="0"/>
              </a:rPr>
              <a:t>Коллектив гимназии</a:t>
            </a:r>
            <a:br>
              <a:rPr lang="ru-RU" sz="2000" b="1" dirty="0" smtClean="0">
                <a:latin typeface="Century Gothic" pitchFamily="34" charset="0"/>
              </a:rPr>
            </a:br>
            <a:endParaRPr lang="ru-RU" sz="2000" b="1" dirty="0">
              <a:latin typeface="Century Gothic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437112"/>
            <a:ext cx="4248472" cy="2088232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1600" dirty="0" smtClean="0">
                <a:solidFill>
                  <a:schemeClr val="tx1"/>
                </a:solidFill>
                <a:latin typeface="Century Gothic" pitchFamily="34" charset="0"/>
              </a:rPr>
              <a:t>Отличников народного образования – 9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Century Gothic" pitchFamily="34" charset="0"/>
              </a:rPr>
              <a:t>Почетных работников образования – </a:t>
            </a:r>
            <a:r>
              <a:rPr lang="en-US" sz="1600" dirty="0" smtClean="0">
                <a:solidFill>
                  <a:schemeClr val="tx1"/>
                </a:solidFill>
                <a:latin typeface="Century Gothic" pitchFamily="34" charset="0"/>
              </a:rPr>
              <a:t>5</a:t>
            </a:r>
            <a:endParaRPr lang="ru-RU" sz="16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Century Gothic" pitchFamily="34" charset="0"/>
              </a:rPr>
              <a:t>Победителей ПНПО – 6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Century Gothic" pitchFamily="34" charset="0"/>
              </a:rPr>
              <a:t>Заслуженный учитель Кубани – </a:t>
            </a:r>
            <a:r>
              <a:rPr lang="en-US" sz="1600" dirty="0" smtClean="0">
                <a:solidFill>
                  <a:schemeClr val="tx1"/>
                </a:solidFill>
                <a:latin typeface="Century Gothic" pitchFamily="34" charset="0"/>
              </a:rPr>
              <a:t>3</a:t>
            </a:r>
            <a:endParaRPr lang="ru-RU" sz="16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Century Gothic" pitchFamily="34" charset="0"/>
              </a:rPr>
              <a:t>Заслуженный учитель РФ – 1</a:t>
            </a:r>
            <a:endParaRPr lang="en-US" sz="16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Century Gothic" pitchFamily="34" charset="0"/>
              </a:rPr>
              <a:t>Кандидатов наук – 4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Century Gothic" pitchFamily="34" charset="0"/>
              </a:rPr>
              <a:t>Докторов наук - 1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7" y="116632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3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6927964"/>
              </p:ext>
            </p:extLst>
          </p:nvPr>
        </p:nvGraphicFramePr>
        <p:xfrm>
          <a:off x="0" y="1412776"/>
          <a:ext cx="4067944" cy="2736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709978204"/>
              </p:ext>
            </p:extLst>
          </p:nvPr>
        </p:nvGraphicFramePr>
        <p:xfrm>
          <a:off x="4572000" y="3861048"/>
          <a:ext cx="4572000" cy="2996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86409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entury Gothic" pitchFamily="34" charset="0"/>
              </a:rPr>
              <a:t>Материально – техническая база гимназии</a:t>
            </a:r>
            <a:br>
              <a:rPr lang="ru-RU" sz="2000" b="1" dirty="0" smtClean="0">
                <a:latin typeface="Century Gothic" pitchFamily="34" charset="0"/>
              </a:rPr>
            </a:br>
            <a:endParaRPr lang="ru-RU" sz="2000" b="1" dirty="0">
              <a:latin typeface="Century Gothic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3816424" cy="3672408"/>
          </a:xfrm>
        </p:spPr>
        <p:txBody>
          <a:bodyPr>
            <a:noAutofit/>
          </a:bodyPr>
          <a:lstStyle/>
          <a:p>
            <a:pPr marL="342900" indent="-342900" algn="l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Учебных кабинетов – 77;</a:t>
            </a:r>
          </a:p>
          <a:p>
            <a:pPr marL="342900" indent="-342900" algn="l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Спортивных залов -  2;</a:t>
            </a:r>
          </a:p>
          <a:p>
            <a:pPr marL="342900" indent="-342900" algn="l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Танцевальных залов – 2;</a:t>
            </a:r>
          </a:p>
          <a:p>
            <a:pPr marL="342900" indent="-342900" algn="l">
              <a:buAutoNum type="arabicPeriod"/>
            </a:pPr>
            <a:r>
              <a:rPr lang="ru-RU" sz="1400" dirty="0" err="1" smtClean="0">
                <a:solidFill>
                  <a:srgbClr val="002060"/>
                </a:solidFill>
                <a:latin typeface="Century Gothic" pitchFamily="34" charset="0"/>
              </a:rPr>
              <a:t>Споривная</a:t>
            </a: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 площадка – 1;</a:t>
            </a:r>
          </a:p>
          <a:p>
            <a:pPr marL="342900" indent="-342900" algn="l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Столовая  -1 (480 п/м);</a:t>
            </a:r>
          </a:p>
          <a:p>
            <a:pPr marL="342900" indent="-342900" algn="l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Библиотека – 1;</a:t>
            </a:r>
          </a:p>
          <a:p>
            <a:pPr marL="342900" indent="-342900" algn="l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Медицинский кабинет – 1;</a:t>
            </a:r>
          </a:p>
          <a:p>
            <a:pPr marL="342900" indent="-342900" algn="l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Актовый зал – 1;</a:t>
            </a:r>
          </a:p>
          <a:p>
            <a:pPr marL="342900" indent="-342900" algn="l">
              <a:buAutoNum type="arabicPeriod"/>
            </a:pPr>
            <a:endParaRPr lang="ru-RU" sz="14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 algn="l"/>
            <a:r>
              <a:rPr lang="en-US" sz="1400" dirty="0" smtClean="0">
                <a:solidFill>
                  <a:srgbClr val="002060"/>
                </a:solidFill>
                <a:latin typeface="Century Gothic" pitchFamily="34" charset="0"/>
              </a:rPr>
              <a:t>IT – </a:t>
            </a: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оборудование:</a:t>
            </a:r>
          </a:p>
          <a:p>
            <a:pPr marL="342900" indent="-342900" algn="l"/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Интерактивных досок – 52;</a:t>
            </a:r>
          </a:p>
          <a:p>
            <a:pPr marL="342900" indent="-342900" algn="l"/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Каждый кабинет обеспечен</a:t>
            </a:r>
          </a:p>
          <a:p>
            <a:pPr marL="342900" indent="-342900" algn="l"/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 интерактивным комплексом;</a:t>
            </a:r>
          </a:p>
          <a:p>
            <a:pPr marL="342900" indent="-342900" algn="l"/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Компьютеров – 248 (1/4);</a:t>
            </a:r>
          </a:p>
          <a:p>
            <a:pPr marL="342900" indent="-342900" algn="l"/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3-</a:t>
            </a:r>
            <a:r>
              <a:rPr lang="en-US" sz="1400" dirty="0" smtClean="0">
                <a:solidFill>
                  <a:srgbClr val="002060"/>
                </a:solidFill>
                <a:latin typeface="Century Gothic" pitchFamily="34" charset="0"/>
              </a:rPr>
              <a:t>D </a:t>
            </a: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лаборатория;</a:t>
            </a:r>
          </a:p>
          <a:p>
            <a:pPr marL="342900" indent="-342900" algn="l"/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ЛВС проводная полная, с </a:t>
            </a:r>
          </a:p>
          <a:p>
            <a:pPr marL="342900" indent="-342900" algn="l"/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дополнительными</a:t>
            </a:r>
          </a:p>
          <a:p>
            <a:pPr marL="342900" indent="-342900" algn="l"/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зонами </a:t>
            </a:r>
            <a:r>
              <a:rPr lang="en-US" sz="1400" dirty="0" err="1" smtClean="0">
                <a:solidFill>
                  <a:srgbClr val="002060"/>
                </a:solidFill>
                <a:latin typeface="Century Gothic" pitchFamily="34" charset="0"/>
              </a:rPr>
              <a:t>wi-fi</a:t>
            </a: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</a:rPr>
              <a:t>;</a:t>
            </a:r>
          </a:p>
          <a:p>
            <a:pPr marL="342900" indent="-342900" algn="l"/>
            <a:endParaRPr lang="ru-RU" sz="10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 algn="l"/>
            <a:endParaRPr lang="ru-RU" sz="10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 algn="l">
              <a:buAutoNum type="arabicPeriod"/>
            </a:pPr>
            <a:endParaRPr lang="ru-RU" sz="10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 algn="l">
              <a:buAutoNum type="arabicPeriod"/>
            </a:pPr>
            <a:endParaRPr lang="ru-RU" sz="10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</a:t>
            </a:r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Сочи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2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pic>
        <p:nvPicPr>
          <p:cNvPr id="2050" name="Picture 2" descr="D:\Мои документы\ФОТО разобранные\ФОТО школа\0009163744.jpg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1" y="1628800"/>
            <a:ext cx="4824536" cy="3384096"/>
          </a:xfrm>
          <a:prstGeom prst="rect">
            <a:avLst/>
          </a:prstGeom>
          <a:noFill/>
        </p:spPr>
      </p:pic>
      <p:pic>
        <p:nvPicPr>
          <p:cNvPr id="2051" name="Picture 3" descr="D:\Мои документы\ФОТО разобранные\ФОТО школа\0036598312.jpg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1" y="1628800"/>
            <a:ext cx="4824536" cy="3384096"/>
          </a:xfrm>
          <a:prstGeom prst="rect">
            <a:avLst/>
          </a:prstGeom>
          <a:noFill/>
        </p:spPr>
      </p:pic>
      <p:pic>
        <p:nvPicPr>
          <p:cNvPr id="2052" name="Picture 4" descr="D:\Мои документы\ФОТО разобранные\ФОТО школа\0036524272.jpg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1" y="1628800"/>
            <a:ext cx="4824536" cy="3384096"/>
          </a:xfrm>
          <a:prstGeom prst="rect">
            <a:avLst/>
          </a:prstGeom>
          <a:noFill/>
        </p:spPr>
      </p:pic>
      <p:pic>
        <p:nvPicPr>
          <p:cNvPr id="2053" name="Picture 5" descr="D:\Мои документы\ФОТО разобранные\ФОТО школа\0036464024.jpg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1" y="1628800"/>
            <a:ext cx="4824536" cy="3384096"/>
          </a:xfrm>
          <a:prstGeom prst="rect">
            <a:avLst/>
          </a:prstGeom>
          <a:noFill/>
        </p:spPr>
      </p:pic>
      <p:pic>
        <p:nvPicPr>
          <p:cNvPr id="2054" name="Picture 6" descr="D:\Мои документы\ФОТО разобранные\ФОТО школа\0036409280.jpg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1" y="1628800"/>
            <a:ext cx="4824536" cy="3384096"/>
          </a:xfrm>
          <a:prstGeom prst="rect">
            <a:avLst/>
          </a:prstGeom>
          <a:noFill/>
        </p:spPr>
      </p:pic>
      <p:pic>
        <p:nvPicPr>
          <p:cNvPr id="2055" name="Picture 7" descr="D:\Мои документы\ФОТО разобранные\ФОТО школа\0023622488.jpg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1881" y="1628800"/>
            <a:ext cx="4824536" cy="3384096"/>
          </a:xfrm>
          <a:prstGeom prst="rect">
            <a:avLst/>
          </a:prstGeom>
          <a:noFill/>
        </p:spPr>
      </p:pic>
      <p:pic>
        <p:nvPicPr>
          <p:cNvPr id="2056" name="Picture 8" descr="D:\Мои документы\ФОТО разобранные\ФОТО школа\0007518864.jpg"/>
          <p:cNvPicPr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91881" y="1628800"/>
            <a:ext cx="4824536" cy="338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5597687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86409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entury Gothic" pitchFamily="34" charset="0"/>
              </a:rPr>
              <a:t>Материально – техническая база гимназии</a:t>
            </a:r>
            <a:br>
              <a:rPr lang="ru-RU" sz="2000" b="1" dirty="0" smtClean="0">
                <a:latin typeface="Century Gothic" pitchFamily="34" charset="0"/>
              </a:rPr>
            </a:br>
            <a:endParaRPr lang="ru-RU" sz="2000" b="1" dirty="0">
              <a:latin typeface="Century Gothic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5544616" cy="45365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10000"/>
              </a:lnSpc>
            </a:pP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Вхождение школы в проект РАН позволило существенно улучшить м/т. базу школы.</a:t>
            </a:r>
          </a:p>
          <a:p>
            <a:pPr algn="l">
              <a:lnSpc>
                <a:spcPct val="110000"/>
              </a:lnSpc>
            </a:pP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Приобретены классы профильного уровня:</a:t>
            </a:r>
          </a:p>
          <a:p>
            <a:pPr marL="457200" indent="-457200" algn="l">
              <a:lnSpc>
                <a:spcPct val="110000"/>
              </a:lnSpc>
              <a:buAutoNum type="arabicPeriod"/>
            </a:pP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Инженерный;</a:t>
            </a:r>
          </a:p>
          <a:p>
            <a:pPr marL="457200" indent="-457200" algn="l">
              <a:lnSpc>
                <a:spcPct val="110000"/>
              </a:lnSpc>
              <a:buAutoNum type="arabicPeriod"/>
            </a:pP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Физики;</a:t>
            </a:r>
          </a:p>
          <a:p>
            <a:pPr marL="457200" indent="-457200" algn="l">
              <a:lnSpc>
                <a:spcPct val="110000"/>
              </a:lnSpc>
              <a:buAutoNum type="arabicPeriod"/>
            </a:pP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Химии;</a:t>
            </a:r>
          </a:p>
          <a:p>
            <a:pPr marL="457200" indent="-457200" algn="l">
              <a:lnSpc>
                <a:spcPct val="110000"/>
              </a:lnSpc>
              <a:buAutoNum type="arabicPeriod"/>
            </a:pP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Биологии;</a:t>
            </a:r>
          </a:p>
          <a:p>
            <a:pPr marL="457200" indent="-457200" algn="l">
              <a:lnSpc>
                <a:spcPct val="110000"/>
              </a:lnSpc>
              <a:buAutoNum type="arabicPeriod"/>
            </a:pP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Лаборатории по 3-</a:t>
            </a:r>
            <a:r>
              <a:rPr lang="en-US" sz="2200" dirty="0" smtClean="0">
                <a:solidFill>
                  <a:srgbClr val="002060"/>
                </a:solidFill>
                <a:latin typeface="Century Gothic" pitchFamily="34" charset="0"/>
              </a:rPr>
              <a:t>D </a:t>
            </a:r>
            <a:r>
              <a:rPr lang="ru-RU" sz="2200" dirty="0" smtClean="0">
                <a:solidFill>
                  <a:srgbClr val="002060"/>
                </a:solidFill>
                <a:latin typeface="Century Gothic" pitchFamily="34" charset="0"/>
              </a:rPr>
              <a:t>моделированию, робототехнике, экологии.</a:t>
            </a:r>
          </a:p>
          <a:p>
            <a:pPr marL="342900" indent="-342900" algn="l">
              <a:lnSpc>
                <a:spcPct val="110000"/>
              </a:lnSpc>
            </a:pPr>
            <a:endParaRPr lang="ru-RU" sz="16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 algn="l"/>
            <a:endParaRPr lang="ru-RU" sz="16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 algn="l">
              <a:buAutoNum type="arabicPeriod"/>
            </a:pPr>
            <a:endParaRPr lang="ru-RU" sz="16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marL="342900" indent="-342900" algn="l">
              <a:buAutoNum type="arabicPeriod"/>
            </a:pPr>
            <a:endParaRPr lang="ru-RU" sz="16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2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pic>
        <p:nvPicPr>
          <p:cNvPr id="2050" name="Picture 2" descr="C:\Users\Караваев\Downloads\IMG-20201105-WA00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247" y="1484784"/>
            <a:ext cx="5297025" cy="397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араваев\Downloads\WhatsApp Image 2021-05-10 at 19.41.02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234" y="1229347"/>
            <a:ext cx="3024336" cy="403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Караваев\Downloads\WhatsApp Image 2021-05-10 at 19.41.02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500" y="1369750"/>
            <a:ext cx="5265576" cy="394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Караваев\Downloads\WhatsApp Image 2021-05-11 at 08.32.48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329" y="2207395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Караваев\Downloads\IMG-20201105-WA00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528437"/>
            <a:ext cx="5007155" cy="375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Караваев\Downloads\IMG-20201105-WA001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709" y="1630887"/>
            <a:ext cx="4819756" cy="361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Караваев\Downloads\IMG-20201105-WA005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449" y="1878258"/>
            <a:ext cx="4747748" cy="356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139102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2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64807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entury Gothic" pitchFamily="34" charset="0"/>
              </a:rPr>
              <a:t>Особенности организации образовательного процесса</a:t>
            </a:r>
            <a:endParaRPr lang="ru-RU" sz="2000" b="1" dirty="0">
              <a:latin typeface="Century Gothic" pitchFamily="34" charset="0"/>
            </a:endParaRPr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251520" y="2420888"/>
          <a:ext cx="4608512" cy="405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0" y="1628800"/>
            <a:ext cx="9144000" cy="928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Организация учебного года при триместровой системе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3071810"/>
            <a:ext cx="3643316" cy="2500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Равномерное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деление 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учебной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нагрузки в течение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учебного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года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299537"/>
            <a:ext cx="91440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571500" lvl="0" indent="-571500" algn="ctr"/>
            <a:r>
              <a:rPr lang="ru-RU" sz="2800" b="1" dirty="0" smtClean="0">
                <a:solidFill>
                  <a:srgbClr val="29166F"/>
                </a:solidFill>
                <a:latin typeface="+mn-lt"/>
                <a:cs typeface="Aharoni" pitchFamily="2" charset="-79"/>
              </a:rPr>
              <a:t>1</a:t>
            </a:r>
            <a:r>
              <a:rPr lang="en-US" sz="2800" b="1" dirty="0" smtClean="0">
                <a:solidFill>
                  <a:srgbClr val="29166F"/>
                </a:solidFill>
                <a:latin typeface="+mn-lt"/>
                <a:cs typeface="Aharoni" pitchFamily="2" charset="-79"/>
              </a:rPr>
              <a:t>.</a:t>
            </a:r>
            <a:r>
              <a:rPr lang="ru-RU" sz="2800" b="1" dirty="0" smtClean="0">
                <a:solidFill>
                  <a:srgbClr val="29166F"/>
                </a:solidFill>
                <a:latin typeface="+mn-lt"/>
                <a:cs typeface="Aharoni" pitchFamily="2" charset="-79"/>
              </a:rPr>
              <a:t> Годовой календарный график</a:t>
            </a:r>
            <a:endParaRPr lang="en-US" sz="2800" b="1" dirty="0" smtClean="0">
              <a:solidFill>
                <a:srgbClr val="29166F"/>
              </a:solidFill>
              <a:latin typeface="+mn-lt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2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64807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entury Gothic" pitchFamily="34" charset="0"/>
              </a:rPr>
              <a:t>Особенности организации образовательного процесса</a:t>
            </a:r>
            <a:endParaRPr lang="ru-RU" sz="2000" b="1" dirty="0">
              <a:latin typeface="Century Gothic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19675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Деление триместра на две части, между которыми рабочие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каникулы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graphicFrame>
        <p:nvGraphicFramePr>
          <p:cNvPr id="9" name="Содержимое 3"/>
          <p:cNvGraphicFramePr>
            <a:graphicFrameLocks/>
          </p:cNvGraphicFramePr>
          <p:nvPr/>
        </p:nvGraphicFramePr>
        <p:xfrm>
          <a:off x="428596" y="2285992"/>
          <a:ext cx="4429156" cy="4170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929190" y="2786058"/>
            <a:ext cx="3786188" cy="1071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Продолжительность триместра –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3 месяца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00694" y="4214818"/>
            <a:ext cx="2643188" cy="1285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Каникулы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 5 раз по 5-6 дней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2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696180" y="773998"/>
            <a:ext cx="7772400" cy="64807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entury Gothic" pitchFamily="34" charset="0"/>
              </a:rPr>
              <a:t>Особенности организации образовательного процесса</a:t>
            </a:r>
            <a:endParaRPr lang="ru-RU" sz="2000" b="1" dirty="0">
              <a:latin typeface="Century Gothic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4769" y="1460466"/>
            <a:ext cx="78236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Aharoni" pitchFamily="2" charset="-79"/>
              </a:rPr>
              <a:t>Система учета учебных достижений учащихся;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Aharoni" pitchFamily="2" charset="-79"/>
              </a:rPr>
              <a:t>Контроль входа и выхода учащихся;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2400" dirty="0" smtClean="0">
                <a:cs typeface="Aharoni" pitchFamily="2" charset="-79"/>
              </a:rPr>
              <a:t>Контроль питания учащихся; </a:t>
            </a:r>
          </a:p>
          <a:p>
            <a:pPr marL="571500" lvl="0" indent="-571500" algn="ctr"/>
            <a:endParaRPr lang="ru-RU" sz="2400" b="1" dirty="0" smtClean="0">
              <a:cs typeface="Aharoni" pitchFamily="2" charset="-79"/>
            </a:endParaRPr>
          </a:p>
          <a:p>
            <a:pPr marL="571500" lvl="0" indent="-571500" algn="ctr"/>
            <a:endParaRPr lang="ru-RU" sz="2400" b="1" dirty="0">
              <a:cs typeface="Aharoni" pitchFamily="2" charset="-79"/>
            </a:endParaRPr>
          </a:p>
          <a:p>
            <a:pPr marL="571500" lvl="0" indent="-571500" algn="ctr"/>
            <a:endParaRPr lang="en-US" sz="2400" b="1" dirty="0" smtClean="0">
              <a:cs typeface="Aharoni" pitchFamily="2" charset="-79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142" y="2708920"/>
            <a:ext cx="4129238" cy="2952328"/>
          </a:xfrm>
          <a:prstGeom prst="rect">
            <a:avLst/>
          </a:prstGeom>
          <a:noFill/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C:\Users\Никитин\Desktop\PHOTO-2021-05-11-12-00-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521" y="2492896"/>
            <a:ext cx="2304256" cy="326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икитин\Desktop\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305" y="3709828"/>
            <a:ext cx="4118859" cy="258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2225" y="2811463"/>
            <a:ext cx="7886700" cy="13271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endParaRPr lang="ru-RU" sz="16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FB35D1-7F64-4B54-890C-C037F132438B}" type="slidenum">
              <a:rPr kumimoji="0" lang="en-GB" alt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ru-RU" sz="9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772" name="Прямоугольник 4"/>
          <p:cNvSpPr>
            <a:spLocks noChangeArrowheads="1"/>
          </p:cNvSpPr>
          <p:nvPr/>
        </p:nvSpPr>
        <p:spPr bwMode="auto">
          <a:xfrm>
            <a:off x="2286000" y="2890838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2773" name="Рисунок 1" descr="http://www.gs8.ru/custom/gs8/img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775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683763"/>
              </p:ext>
            </p:extLst>
          </p:nvPr>
        </p:nvGraphicFramePr>
        <p:xfrm>
          <a:off x="998537" y="1143794"/>
          <a:ext cx="7146925" cy="598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Документ" r:id="rId4" imgW="6621349" imgH="5545148" progId="Word.Document.12">
                  <p:embed/>
                </p:oleObj>
              </mc:Choice>
              <mc:Fallback>
                <p:oleObj name="Документ" r:id="rId4" imgW="6621349" imgH="5545148" progId="Word.Document.12">
                  <p:embed/>
                  <p:pic>
                    <p:nvPicPr>
                      <p:cNvPr id="32775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537" y="1143794"/>
                        <a:ext cx="7146925" cy="598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36613" y="42863"/>
            <a:ext cx="76390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9030" y="715933"/>
            <a:ext cx="77768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prstClr val="black"/>
                </a:solidFill>
              </a:rPr>
              <a:t>Образовательная программа</a:t>
            </a:r>
          </a:p>
        </p:txBody>
      </p:sp>
    </p:spTree>
    <p:extLst>
      <p:ext uri="{BB962C8B-B14F-4D97-AF65-F5344CB8AC3E}">
        <p14:creationId xmlns:p14="http://schemas.microsoft.com/office/powerpoint/2010/main" val="89394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2225" y="2811463"/>
            <a:ext cx="7886700" cy="13271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endParaRPr lang="ru-RU" sz="16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EEFAC8-D412-4CA1-92DD-13E10EE06A67}" type="slidenum">
              <a:rPr kumimoji="0" lang="en-GB" alt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ru-RU" sz="9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796" name="Прямоугольник 4"/>
          <p:cNvSpPr>
            <a:spLocks noChangeArrowheads="1"/>
          </p:cNvSpPr>
          <p:nvPr/>
        </p:nvSpPr>
        <p:spPr bwMode="auto">
          <a:xfrm>
            <a:off x="2286000" y="2890838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3797" name="Рисунок 1" descr="http://www.gs8.ru/custom/gs8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Прямоугольник 6"/>
          <p:cNvSpPr>
            <a:spLocks noChangeArrowheads="1"/>
          </p:cNvSpPr>
          <p:nvPr/>
        </p:nvSpPr>
        <p:spPr bwMode="auto">
          <a:xfrm>
            <a:off x="836613" y="1340768"/>
            <a:ext cx="7678738" cy="4867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4492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14300" marR="0" lvl="0" indent="449263" algn="just" defTabSz="914400" rtl="0" eaLnBrk="0" fontAlgn="base" latinLnBrk="0" hangingPunct="0">
              <a:lnSpc>
                <a:spcPct val="103000"/>
              </a:lnSpc>
              <a:spcBef>
                <a:spcPct val="0"/>
              </a:spcBef>
              <a:spcAft>
                <a:spcPts val="55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На уровне начального общего образования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обучение реализуется на основе образовательной системы «Школа </a:t>
            </a:r>
            <a:r>
              <a:rPr kumimoji="0" lang="en-US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XXI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века» и развивающей системы </a:t>
            </a:r>
            <a:r>
              <a:rPr kumimoji="0" lang="ru-RU" alt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Эльконина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-Давыдова.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3000"/>
              </a:lnSpc>
              <a:spcBef>
                <a:spcPct val="0"/>
              </a:spcBef>
              <a:spcAft>
                <a:spcPts val="55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На уровне основного общего образования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обучение реализуется в классах с преподаванием отдельных предметов на углубленном уровне: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lfaen" panose="010A0502050306030303" pitchFamily="18" charset="0"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литературы (гуманитарные классы);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lfaen" panose="010A0502050306030303" pitchFamily="18" charset="0"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английского языка на углубленном уровне и второго иностранного (китайского) языка (лингвистические классы);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lfaen" panose="010A0502050306030303" pitchFamily="18" charset="0"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математики (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инженерные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классы).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На уровне среднего общего образования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реализуется многопрофильное обучение в классах: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lfaen" panose="010A0502050306030303" pitchFamily="18" charset="0"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социально-экономического профиля экономико-математической направленности;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lfaen" panose="010A0502050306030303" pitchFamily="18" charset="0"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естественнонаучного профиля химико-биологической направленности;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lfaen" panose="010A0502050306030303" pitchFamily="18" charset="0"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гуманитарного профиля филологической направленности;</a:t>
            </a:r>
          </a:p>
          <a:p>
            <a:pPr marL="11430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lfaen" panose="010A0502050306030303" pitchFamily="18" charset="0"/>
              <a:buChar char="-"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технологического профиля инженерно-математической направленности (в том числе в сетевой форме совместно с Образовательным Фондом «Талант и успех» (ОЦ «Сириус»).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6613" y="42863"/>
            <a:ext cx="76390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7549" y="866505"/>
            <a:ext cx="77768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prstClr val="black"/>
                </a:solidFill>
              </a:rPr>
              <a:t>Образовательная программа</a:t>
            </a:r>
          </a:p>
        </p:txBody>
      </p:sp>
    </p:spTree>
    <p:extLst>
      <p:ext uri="{BB962C8B-B14F-4D97-AF65-F5344CB8AC3E}">
        <p14:creationId xmlns:p14="http://schemas.microsoft.com/office/powerpoint/2010/main" val="285425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1947863"/>
            <a:ext cx="7886700" cy="13271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endParaRPr lang="ru-RU" sz="16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3481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46EB97-1553-4C36-A552-15B05227809D}" type="slidenum">
              <a:rPr kumimoji="0" lang="en-GB" alt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ru-RU" sz="9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0" name="Прямоугольник 4"/>
          <p:cNvSpPr>
            <a:spLocks noChangeArrowheads="1"/>
          </p:cNvSpPr>
          <p:nvPr/>
        </p:nvSpPr>
        <p:spPr bwMode="auto">
          <a:xfrm>
            <a:off x="2286000" y="2890838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4821" name="Рисунок 1" descr="http://www.gs8.ru/custom/gs8/img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6613" y="42863"/>
            <a:ext cx="763905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858838" y="854075"/>
            <a:ext cx="7669212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	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Модель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ранней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профилизации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и профильного обучения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38713" y="4400550"/>
            <a:ext cx="3417887" cy="19478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9250" indent="-2333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9250" marR="0" lvl="0" indent="-233363" algn="just" defTabSz="914400" rtl="0" eaLnBrk="0" fontAlgn="base" latinLnBrk="0" hangingPunct="0">
              <a:lnSpc>
                <a:spcPct val="10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В 2020-2021 учебном году 400 учащихся 5-11 классов приняли участие в проекте «Городская математическая школа». </a:t>
            </a:r>
            <a:endParaRPr kumimoji="0" lang="ru-RU" altLang="ru-RU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</a:endParaRPr>
          </a:p>
          <a:p>
            <a:pPr marL="349250" marR="0" lvl="0" indent="-233363" algn="just" defTabSz="914400" rtl="0" eaLnBrk="0" fontAlgn="base" latinLnBrk="0" hangingPunct="0">
              <a:lnSpc>
                <a:spcPct val="10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Проект реализован с помощью средств федерального гранта «Создание и поддержка детских объединений на базе школ для углубленного изучения математики и информатики в рамках федерального проекта «Кадры для цифровой экономики»</a:t>
            </a:r>
            <a:endParaRPr kumimoji="0" lang="ru-RU" altLang="ru-RU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4825" name="Группа 13"/>
          <p:cNvGrpSpPr>
            <a:grpSpLocks/>
          </p:cNvGrpSpPr>
          <p:nvPr/>
        </p:nvGrpSpPr>
        <p:grpSpPr bwMode="auto">
          <a:xfrm>
            <a:off x="1074738" y="1168400"/>
            <a:ext cx="7434262" cy="3035300"/>
            <a:chOff x="884931" y="3394561"/>
            <a:chExt cx="7434211" cy="3035590"/>
          </a:xfrm>
        </p:grpSpPr>
        <p:grpSp>
          <p:nvGrpSpPr>
            <p:cNvPr id="34827" name="Группа 5"/>
            <p:cNvGrpSpPr>
              <a:grpSpLocks/>
            </p:cNvGrpSpPr>
            <p:nvPr/>
          </p:nvGrpSpPr>
          <p:grpSpPr bwMode="auto">
            <a:xfrm>
              <a:off x="884931" y="3394561"/>
              <a:ext cx="7434211" cy="762518"/>
              <a:chOff x="884931" y="3394561"/>
              <a:chExt cx="7434211" cy="762518"/>
            </a:xfrm>
          </p:grpSpPr>
          <p:sp>
            <p:nvSpPr>
              <p:cNvPr id="4" name="Стрелка вправо 3"/>
              <p:cNvSpPr/>
              <p:nvPr/>
            </p:nvSpPr>
            <p:spPr>
              <a:xfrm>
                <a:off x="884931" y="3394561"/>
                <a:ext cx="7129413" cy="466770"/>
              </a:xfrm>
              <a:prstGeom prst="right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НОО</a:t>
                </a:r>
              </a:p>
            </p:txBody>
          </p:sp>
          <p:sp>
            <p:nvSpPr>
              <p:cNvPr id="12" name="Стрелка вправо 11"/>
              <p:cNvSpPr/>
              <p:nvPr/>
            </p:nvSpPr>
            <p:spPr>
              <a:xfrm>
                <a:off x="3347126" y="3546976"/>
                <a:ext cx="4819617" cy="431841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ООО</a:t>
                </a:r>
              </a:p>
            </p:txBody>
          </p:sp>
          <p:sp>
            <p:nvSpPr>
              <p:cNvPr id="13" name="Стрелка вправо 12"/>
              <p:cNvSpPr/>
              <p:nvPr/>
            </p:nvSpPr>
            <p:spPr>
              <a:xfrm>
                <a:off x="5652160" y="3699390"/>
                <a:ext cx="2666982" cy="457244"/>
              </a:xfrm>
              <a:prstGeom prst="rightArrow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rPr>
                  <a:t>СОО</a:t>
                </a:r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884931" y="3727968"/>
              <a:ext cx="2462195" cy="156542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Учебная деятельность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Внеурочная деятельность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Дополнительное образование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347126" y="3861331"/>
              <a:ext cx="2305034" cy="206394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Углубленное изучение предметов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Профильные смены в каникулярное время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Внеурочная деятельность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Дополнительное образование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652160" y="4034385"/>
              <a:ext cx="2462196" cy="239576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Индивидуальный учебный маршрут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Углубленное изучение предметов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Изучение курсов по выбору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Внеурочная деятельность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Дополнительное образование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01700" y="3976688"/>
            <a:ext cx="409575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Наши партнеры: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Комиссия по научно — организационной поддержке базовых школ РАН;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Высшие учебные заведения;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Образовательный центр «Сириус»;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Учреждения дополнительного образования;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ЧОУ ДО «Центр Бернулли».</a:t>
            </a:r>
          </a:p>
        </p:txBody>
      </p:sp>
    </p:spTree>
    <p:extLst>
      <p:ext uri="{BB962C8B-B14F-4D97-AF65-F5344CB8AC3E}">
        <p14:creationId xmlns:p14="http://schemas.microsoft.com/office/powerpoint/2010/main" val="70097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96714" y="1233321"/>
            <a:ext cx="8064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Договор о реализации программы среднего </a:t>
            </a:r>
            <a:r>
              <a:rPr lang="ru-RU" sz="2000" b="1" dirty="0"/>
              <a:t>общего образования, </a:t>
            </a:r>
            <a:r>
              <a:rPr lang="ru-RU" sz="2000" b="1" dirty="0" smtClean="0"/>
              <a:t>в </a:t>
            </a:r>
            <a:r>
              <a:rPr lang="ru-RU" sz="2000" b="1" dirty="0"/>
              <a:t>сетевой форме МОАУ гимназия №8 </a:t>
            </a:r>
            <a:r>
              <a:rPr lang="ru-RU" sz="2000" b="1" dirty="0" smtClean="0"/>
              <a:t>г</a:t>
            </a:r>
            <a:r>
              <a:rPr lang="ru-RU" sz="2000" b="1" dirty="0"/>
              <a:t>. Сочи и Образовательным Фондом «Талант и успех»</a:t>
            </a:r>
            <a:r>
              <a:rPr lang="ru-RU" sz="2000" dirty="0"/>
              <a:t> </a:t>
            </a:r>
            <a:r>
              <a:rPr lang="ru-RU" sz="2000" b="1" dirty="0"/>
              <a:t>на 2020-2021 уч. </a:t>
            </a:r>
            <a:r>
              <a:rPr lang="ru-RU" sz="2000" b="1" dirty="0" smtClean="0"/>
              <a:t>год для 10 и 11 </a:t>
            </a:r>
            <a:r>
              <a:rPr lang="ru-RU" sz="1600" b="1" dirty="0" smtClean="0"/>
              <a:t>классов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19225" y="2003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065396409"/>
              </p:ext>
            </p:extLst>
          </p:nvPr>
        </p:nvGraphicFramePr>
        <p:xfrm>
          <a:off x="2715968" y="2132856"/>
          <a:ext cx="6392536" cy="4294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24769" y="2636912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E46C0A"/>
                </a:solidFill>
                <a:cs typeface="Aharoni" pitchFamily="2" charset="-79"/>
              </a:rPr>
              <a:t>Фонд «Талант и успех»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4769" y="5229199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E46C0A"/>
                </a:solidFill>
                <a:cs typeface="Aharoni" pitchFamily="2" charset="-79"/>
              </a:rPr>
              <a:t>МОАУ гимназия №8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836613" y="877888"/>
            <a:ext cx="7785100" cy="373062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Сетевая форма реализации образовательных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288919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" y="108614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Условия отбора учащихся в классы технологического </a:t>
            </a:r>
            <a:r>
              <a:rPr lang="ru-RU" sz="2000" b="1" dirty="0"/>
              <a:t>профиля инженерно-математической </a:t>
            </a:r>
            <a:r>
              <a:rPr lang="ru-RU" sz="2000" b="1" dirty="0" smtClean="0"/>
              <a:t>направленности (совместно с ОФ «Талант и успех»</a:t>
            </a:r>
            <a:endParaRPr lang="ru-RU" sz="2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19225" y="2003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-1931782" y="1255507"/>
            <a:ext cx="10104182" cy="5472650"/>
            <a:chOff x="-2312730" y="1510775"/>
            <a:chExt cx="12436300" cy="6398323"/>
          </a:xfrm>
        </p:grpSpPr>
        <p:sp>
          <p:nvSpPr>
            <p:cNvPr id="11" name="Арка 10"/>
            <p:cNvSpPr/>
            <p:nvPr/>
          </p:nvSpPr>
          <p:spPr>
            <a:xfrm>
              <a:off x="-2312730" y="1510775"/>
              <a:ext cx="6398323" cy="6398323"/>
            </a:xfrm>
            <a:prstGeom prst="blockArc">
              <a:avLst>
                <a:gd name="adj1" fmla="val 18900000"/>
                <a:gd name="adj2" fmla="val 2700000"/>
                <a:gd name="adj3" fmla="val 338"/>
              </a:avLst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3597269" y="2699006"/>
              <a:ext cx="6526300" cy="731143"/>
            </a:xfrm>
            <a:custGeom>
              <a:avLst/>
              <a:gdLst>
                <a:gd name="connsiteX0" fmla="*/ 0 w 6526300"/>
                <a:gd name="connsiteY0" fmla="*/ 0 h 731143"/>
                <a:gd name="connsiteX1" fmla="*/ 6526300 w 6526300"/>
                <a:gd name="connsiteY1" fmla="*/ 0 h 731143"/>
                <a:gd name="connsiteX2" fmla="*/ 6526300 w 6526300"/>
                <a:gd name="connsiteY2" fmla="*/ 731143 h 731143"/>
                <a:gd name="connsiteX3" fmla="*/ 0 w 6526300"/>
                <a:gd name="connsiteY3" fmla="*/ 731143 h 731143"/>
                <a:gd name="connsiteX4" fmla="*/ 0 w 6526300"/>
                <a:gd name="connsiteY4" fmla="*/ 0 h 73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6300" h="731143">
                  <a:moveTo>
                    <a:pt x="0" y="0"/>
                  </a:moveTo>
                  <a:lnTo>
                    <a:pt x="6526300" y="0"/>
                  </a:lnTo>
                  <a:lnTo>
                    <a:pt x="6526300" y="731143"/>
                  </a:lnTo>
                  <a:lnTo>
                    <a:pt x="0" y="7311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0345" tIns="55880" rIns="55880" bIns="5588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kern="1200" dirty="0" smtClean="0"/>
                <a:t>Заочный этап отбора</a:t>
              </a:r>
              <a:endParaRPr lang="ru-RU" sz="2200" kern="1200" dirty="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60701" y="2607613"/>
              <a:ext cx="1024892" cy="1005321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 anchorCtr="1"/>
            <a:lstStyle/>
            <a:p>
              <a:r>
                <a:rPr lang="ru-RU" dirty="0" smtClean="0"/>
                <a:t>1 этап</a:t>
              </a:r>
              <a:endParaRPr lang="ru-RU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016451" y="3795911"/>
              <a:ext cx="6107119" cy="731143"/>
            </a:xfrm>
            <a:custGeom>
              <a:avLst/>
              <a:gdLst>
                <a:gd name="connsiteX0" fmla="*/ 0 w 6107119"/>
                <a:gd name="connsiteY0" fmla="*/ 0 h 731143"/>
                <a:gd name="connsiteX1" fmla="*/ 6107119 w 6107119"/>
                <a:gd name="connsiteY1" fmla="*/ 0 h 731143"/>
                <a:gd name="connsiteX2" fmla="*/ 6107119 w 6107119"/>
                <a:gd name="connsiteY2" fmla="*/ 731143 h 731143"/>
                <a:gd name="connsiteX3" fmla="*/ 0 w 6107119"/>
                <a:gd name="connsiteY3" fmla="*/ 731143 h 731143"/>
                <a:gd name="connsiteX4" fmla="*/ 0 w 6107119"/>
                <a:gd name="connsiteY4" fmla="*/ 0 h 73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7119" h="731143">
                  <a:moveTo>
                    <a:pt x="0" y="0"/>
                  </a:moveTo>
                  <a:lnTo>
                    <a:pt x="6107119" y="0"/>
                  </a:lnTo>
                  <a:lnTo>
                    <a:pt x="6107119" y="731143"/>
                  </a:lnTo>
                  <a:lnTo>
                    <a:pt x="0" y="7311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0345" tIns="55880" rIns="55880" bIns="5588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kern="1200" dirty="0" smtClean="0"/>
                <a:t>Очный этап отбора</a:t>
              </a:r>
              <a:endParaRPr lang="ru-RU" sz="2200" kern="1200" dirty="0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441700" y="3622877"/>
              <a:ext cx="1031715" cy="995503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 anchorCtr="1">
              <a:noAutofit/>
            </a:bodyPr>
            <a:lstStyle/>
            <a:p>
              <a:r>
                <a:rPr lang="ru-RU" dirty="0" smtClean="0"/>
                <a:t>2 этап</a:t>
              </a:r>
              <a:endParaRPr lang="ru-RU" dirty="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4016451" y="4892816"/>
              <a:ext cx="6107119" cy="731143"/>
            </a:xfrm>
            <a:custGeom>
              <a:avLst/>
              <a:gdLst>
                <a:gd name="connsiteX0" fmla="*/ 0 w 6107119"/>
                <a:gd name="connsiteY0" fmla="*/ 0 h 731143"/>
                <a:gd name="connsiteX1" fmla="*/ 6107119 w 6107119"/>
                <a:gd name="connsiteY1" fmla="*/ 0 h 731143"/>
                <a:gd name="connsiteX2" fmla="*/ 6107119 w 6107119"/>
                <a:gd name="connsiteY2" fmla="*/ 731143 h 731143"/>
                <a:gd name="connsiteX3" fmla="*/ 0 w 6107119"/>
                <a:gd name="connsiteY3" fmla="*/ 731143 h 731143"/>
                <a:gd name="connsiteX4" fmla="*/ 0 w 6107119"/>
                <a:gd name="connsiteY4" fmla="*/ 0 h 73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7119" h="731143">
                  <a:moveTo>
                    <a:pt x="0" y="0"/>
                  </a:moveTo>
                  <a:lnTo>
                    <a:pt x="6107119" y="0"/>
                  </a:lnTo>
                  <a:lnTo>
                    <a:pt x="6107119" y="731143"/>
                  </a:lnTo>
                  <a:lnTo>
                    <a:pt x="0" y="7311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0345" tIns="55880" rIns="55880" bIns="5588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kern="1200" dirty="0" smtClean="0"/>
                <a:t>Результаты участия в олимпиадах, результаты ОГЭ</a:t>
              </a:r>
              <a:endParaRPr lang="ru-RU" sz="2200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3597269" y="5989722"/>
              <a:ext cx="6526300" cy="731143"/>
            </a:xfrm>
            <a:custGeom>
              <a:avLst/>
              <a:gdLst>
                <a:gd name="connsiteX0" fmla="*/ 0 w 6526300"/>
                <a:gd name="connsiteY0" fmla="*/ 0 h 731143"/>
                <a:gd name="connsiteX1" fmla="*/ 6526300 w 6526300"/>
                <a:gd name="connsiteY1" fmla="*/ 0 h 731143"/>
                <a:gd name="connsiteX2" fmla="*/ 6526300 w 6526300"/>
                <a:gd name="connsiteY2" fmla="*/ 731143 h 731143"/>
                <a:gd name="connsiteX3" fmla="*/ 0 w 6526300"/>
                <a:gd name="connsiteY3" fmla="*/ 731143 h 731143"/>
                <a:gd name="connsiteX4" fmla="*/ 0 w 6526300"/>
                <a:gd name="connsiteY4" fmla="*/ 0 h 73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6300" h="731143">
                  <a:moveTo>
                    <a:pt x="0" y="0"/>
                  </a:moveTo>
                  <a:lnTo>
                    <a:pt x="6526300" y="0"/>
                  </a:lnTo>
                  <a:lnTo>
                    <a:pt x="6526300" y="731143"/>
                  </a:lnTo>
                  <a:lnTo>
                    <a:pt x="0" y="7311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0345" tIns="55880" rIns="55880" bIns="55880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dirty="0" smtClean="0"/>
                <a:t>Подведение итогов, рейтинг</a:t>
              </a:r>
              <a:endParaRPr lang="ru-RU" sz="2200" kern="1200" dirty="0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3381320" y="4770484"/>
              <a:ext cx="1031715" cy="995503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 anchorCtr="1">
              <a:noAutofit/>
            </a:bodyPr>
            <a:lstStyle/>
            <a:p>
              <a:r>
                <a:rPr lang="ru-RU" dirty="0" smtClean="0"/>
                <a:t>3 этап</a:t>
              </a:r>
              <a:endParaRPr lang="ru-RU" dirty="0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22520" y="5857541"/>
              <a:ext cx="1031715" cy="995503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 anchorCtr="1">
              <a:noAutofit/>
            </a:bodyPr>
            <a:lstStyle/>
            <a:p>
              <a:r>
                <a:rPr lang="ru-RU" dirty="0" smtClean="0"/>
                <a:t>4 этап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08777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9513" y="980705"/>
            <a:ext cx="85689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Предметы учебного плана технологического </a:t>
            </a:r>
            <a:r>
              <a:rPr lang="ru-RU" sz="2000" b="1" dirty="0"/>
              <a:t>профиля инженерно-математической </a:t>
            </a:r>
            <a:r>
              <a:rPr lang="ru-RU" sz="2000" b="1" dirty="0" smtClean="0"/>
              <a:t>направленности</a:t>
            </a:r>
            <a:r>
              <a:rPr lang="ru-RU" sz="2000" dirty="0" smtClean="0"/>
              <a:t> </a:t>
            </a:r>
            <a:r>
              <a:rPr lang="ru-RU" sz="2000" b="1" dirty="0" smtClean="0"/>
              <a:t>среднего </a:t>
            </a:r>
            <a:r>
              <a:rPr lang="ru-RU" sz="2000" b="1" dirty="0"/>
              <a:t>общего образования, реализуемого в сетевой форме МОАУ гимназия №8 </a:t>
            </a:r>
            <a:r>
              <a:rPr lang="ru-RU" sz="2000" b="1" dirty="0" smtClean="0"/>
              <a:t>г</a:t>
            </a:r>
            <a:r>
              <a:rPr lang="ru-RU" sz="2000" b="1" dirty="0"/>
              <a:t>. Сочи и Образовательным Фондом «Талант и успех»</a:t>
            </a:r>
            <a:r>
              <a:rPr lang="ru-RU" sz="2000" dirty="0"/>
              <a:t> </a:t>
            </a:r>
            <a:r>
              <a:rPr lang="ru-RU" sz="2000" b="1" dirty="0"/>
              <a:t>на 2020-2021 уч. </a:t>
            </a:r>
            <a:r>
              <a:rPr lang="ru-RU" sz="2000" b="1" dirty="0" smtClean="0"/>
              <a:t>год для 10 и 11 классов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308037"/>
              </p:ext>
            </p:extLst>
          </p:nvPr>
        </p:nvGraphicFramePr>
        <p:xfrm>
          <a:off x="179514" y="2636908"/>
          <a:ext cx="8568950" cy="4005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65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15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930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158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930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8887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13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Предметные</a:t>
                      </a:r>
                      <a:r>
                        <a:rPr lang="ru-RU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области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Предметы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 класс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 класс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24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Математика и информатика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Математика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Информатика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r>
                        <a:rPr lang="ru-RU" sz="1600">
                          <a:effectLst/>
                        </a:rPr>
                        <a:t>72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245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Естественные науки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Физика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5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Химия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5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Биология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5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Астрономия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524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Физическая культура, экология и ОБЖ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Физическая культура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r>
                        <a:rPr lang="ru-RU" sz="1600">
                          <a:effectLst/>
                        </a:rPr>
                        <a:t>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49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Основы безопасности жизнедеятельности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5245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Часть, формируемая участниками образовательного процесса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524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Кубановедение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59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Индивидуальный проект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Курсы по выбору обучающихся</a:t>
                      </a:r>
                      <a:r>
                        <a:rPr lang="ru-RU" sz="1600" baseline="30000">
                          <a:effectLst/>
                        </a:rPr>
                        <a:t>**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5245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ИТОГО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2516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19225" y="2003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7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67544" y="1128446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Режим обучения (присутствующие дни) в классах технологического </a:t>
            </a:r>
            <a:r>
              <a:rPr lang="ru-RU" sz="2000" b="1" dirty="0"/>
              <a:t>профиля инженерно-математической </a:t>
            </a:r>
            <a:r>
              <a:rPr lang="ru-RU" sz="2000" b="1" dirty="0" smtClean="0"/>
              <a:t>направленности, </a:t>
            </a:r>
            <a:r>
              <a:rPr lang="ru-RU" sz="2000" b="1" dirty="0"/>
              <a:t>реализуемого в сетевой форме МОАУ гимназия №8 </a:t>
            </a:r>
            <a:r>
              <a:rPr lang="ru-RU" sz="2000" b="1" dirty="0" smtClean="0"/>
              <a:t>г</a:t>
            </a:r>
            <a:r>
              <a:rPr lang="ru-RU" sz="2000" b="1" dirty="0"/>
              <a:t>. Сочи и Образовательным Фондом «Талант и успех»</a:t>
            </a:r>
            <a:r>
              <a:rPr lang="ru-RU" sz="2000" dirty="0"/>
              <a:t> </a:t>
            </a:r>
            <a:r>
              <a:rPr lang="ru-RU" sz="2000" b="1" dirty="0"/>
              <a:t>на 2020-2021 уч. </a:t>
            </a:r>
            <a:r>
              <a:rPr lang="ru-RU" sz="2000" b="1" dirty="0" smtClean="0"/>
              <a:t>год для 10 и 11 классов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19225" y="2003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086638"/>
              </p:ext>
            </p:extLst>
          </p:nvPr>
        </p:nvGraphicFramePr>
        <p:xfrm>
          <a:off x="603039" y="2751134"/>
          <a:ext cx="7857393" cy="2406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8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037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31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73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71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473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025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Понедельник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Вторник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Четверг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Пятница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767">
                <a:tc>
                  <a:txBody>
                    <a:bodyPr/>
                    <a:lstStyle/>
                    <a:p>
                      <a:r>
                        <a:rPr lang="ru-RU" dirty="0" smtClean="0"/>
                        <a:t>10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Сириус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Сириус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Гимназия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Сириус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Гимназия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1767">
                <a:tc>
                  <a:txBody>
                    <a:bodyPr/>
                    <a:lstStyle/>
                    <a:p>
                      <a:r>
                        <a:rPr lang="ru-RU" dirty="0" smtClean="0"/>
                        <a:t>11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Гимназия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Сириус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Гимназия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Сириус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Сириус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830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23528" y="1066124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Матрица ответственностей при сетевом взаимодействии МОАУ гимназии </a:t>
            </a:r>
            <a:r>
              <a:rPr lang="ru-RU" sz="2000" b="1" dirty="0"/>
              <a:t>№8 </a:t>
            </a:r>
            <a:r>
              <a:rPr lang="ru-RU" sz="2000" b="1" dirty="0" smtClean="0"/>
              <a:t>г</a:t>
            </a:r>
            <a:r>
              <a:rPr lang="ru-RU" sz="2000" b="1" dirty="0"/>
              <a:t>. Сочи и </a:t>
            </a:r>
            <a:r>
              <a:rPr lang="ru-RU" sz="2000" b="1" dirty="0" smtClean="0"/>
              <a:t>Образовательного Фонда </a:t>
            </a:r>
            <a:r>
              <a:rPr lang="ru-RU" sz="2000" b="1" dirty="0"/>
              <a:t>«Талант и успех»</a:t>
            </a:r>
            <a:r>
              <a:rPr lang="ru-RU" sz="2000" dirty="0"/>
              <a:t> </a:t>
            </a:r>
            <a:r>
              <a:rPr lang="ru-RU" sz="2000" b="1" dirty="0"/>
              <a:t>на 2020-2021 уч. </a:t>
            </a:r>
            <a:r>
              <a:rPr lang="ru-RU" sz="2000" b="1" dirty="0" smtClean="0"/>
              <a:t>г.</a:t>
            </a:r>
            <a:endParaRPr lang="ru-RU" sz="2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19225" y="2003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956424"/>
              </p:ext>
            </p:extLst>
          </p:nvPr>
        </p:nvGraphicFramePr>
        <p:xfrm>
          <a:off x="72008" y="2003423"/>
          <a:ext cx="9036496" cy="3153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182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464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451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МОАУ гимназия №8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ОФ</a:t>
                      </a:r>
                      <a:r>
                        <a:rPr lang="ru-RU" baseline="0" dirty="0" smtClean="0"/>
                        <a:t> «Талант и успех»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3022">
                <a:tc>
                  <a:txBody>
                    <a:bodyPr/>
                    <a:lstStyle/>
                    <a:p>
                      <a:r>
                        <a:rPr lang="ru-RU" dirty="0" smtClean="0"/>
                        <a:t>Обеспечение подвоза</a:t>
                      </a:r>
                      <a:r>
                        <a:rPr lang="ru-RU" baseline="0" dirty="0" smtClean="0"/>
                        <a:t> учащихся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Обеспечение транспортом</a:t>
                      </a:r>
                      <a:r>
                        <a:rPr lang="ru-RU" baseline="0" dirty="0" smtClean="0"/>
                        <a:t> (в </a:t>
                      </a:r>
                      <a:r>
                        <a:rPr lang="ru-RU" baseline="0" dirty="0" err="1" smtClean="0"/>
                        <a:t>т.ч</a:t>
                      </a:r>
                      <a:r>
                        <a:rPr lang="ru-RU" baseline="0" dirty="0" smtClean="0"/>
                        <a:t>. сопровождающими и ГСМ)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Обеспечение пропускного режима для транспорта и сопровождающих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3022">
                <a:tc>
                  <a:txBody>
                    <a:bodyPr/>
                    <a:lstStyle/>
                    <a:p>
                      <a:r>
                        <a:rPr lang="ru-RU" dirty="0" smtClean="0"/>
                        <a:t>Затраты на реализацию образовательного процесса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Компенсирует Фонду</a:t>
                      </a:r>
                      <a:r>
                        <a:rPr lang="ru-RU" baseline="0" dirty="0" smtClean="0"/>
                        <a:t> на основании договора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Включает в состав</a:t>
                      </a:r>
                      <a:r>
                        <a:rPr lang="ru-RU" baseline="0" dirty="0" smtClean="0"/>
                        <a:t> расходов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59209">
                <a:tc>
                  <a:txBody>
                    <a:bodyPr/>
                    <a:lstStyle/>
                    <a:p>
                      <a:r>
                        <a:rPr lang="ru-RU" dirty="0" smtClean="0"/>
                        <a:t>Дополнительное образование, внеурочная деятельность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включаются в состав расходов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Интегрирует учащихся в систему</a:t>
                      </a:r>
                      <a:r>
                        <a:rPr lang="ru-RU" baseline="0" dirty="0" smtClean="0"/>
                        <a:t> дополнительного образования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77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64206" y="1220012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Результаты ЕГЭ в классах технологического профиля в 2020 году</a:t>
            </a:r>
            <a:endParaRPr lang="ru-RU" sz="2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19225" y="2003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092872"/>
              </p:ext>
            </p:extLst>
          </p:nvPr>
        </p:nvGraphicFramePr>
        <p:xfrm>
          <a:off x="467543" y="2003423"/>
          <a:ext cx="8261560" cy="2646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41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25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023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176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Инженерно-математический</a:t>
                      </a:r>
                      <a:r>
                        <a:rPr lang="ru-RU" baseline="0" dirty="0" smtClean="0"/>
                        <a:t> класс гимназии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Инженерно-математический</a:t>
                      </a:r>
                      <a:r>
                        <a:rPr lang="ru-RU" baseline="0" dirty="0" smtClean="0"/>
                        <a:t> класс (сетевая форма)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7058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(профиль)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7058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7058"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Информатика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4868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21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2811463"/>
            <a:ext cx="7886700" cy="13271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endParaRPr lang="ru-RU" sz="1600" b="1" dirty="0">
              <a:solidFill>
                <a:srgbClr val="000000"/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F4E042-45EA-4BB8-8576-D4F86B19563C}" type="slidenum">
              <a:rPr kumimoji="0" lang="en-GB" alt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ru-RU" sz="9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916" name="Прямоугольник 4"/>
          <p:cNvSpPr>
            <a:spLocks noChangeArrowheads="1"/>
          </p:cNvSpPr>
          <p:nvPr/>
        </p:nvSpPr>
        <p:spPr bwMode="auto">
          <a:xfrm>
            <a:off x="2286000" y="2890838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200" b="0" i="0" u="none" strike="noStrike" kern="1200" cap="none" spc="0" normalizeH="0" baseline="0" noProof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917" name="Рисунок 1" descr="http://www.gs8.ru/custom/gs8/img/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Rectangle 2"/>
          <p:cNvSpPr txBox="1">
            <a:spLocks noChangeArrowheads="1"/>
          </p:cNvSpPr>
          <p:nvPr/>
        </p:nvSpPr>
        <p:spPr bwMode="auto">
          <a:xfrm>
            <a:off x="836613" y="854076"/>
            <a:ext cx="7705725" cy="2936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Успеваемость и качество обучения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01718" y="1176363"/>
          <a:ext cx="7705725" cy="941705"/>
        </p:xfrm>
        <a:graphic>
          <a:graphicData uri="http://schemas.openxmlformats.org/drawingml/2006/table">
            <a:tbl>
              <a:tblPr/>
              <a:tblGrid>
                <a:gridCol w="9540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57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00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684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6555"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 в 2018-2019 (%)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 в 2019-2020 (%)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обучения в 2018-2019 (%)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обучения в 2019-2020 (%)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8278"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just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1 - 4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8278"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just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5 - 9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8278"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just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10 - 11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9250" indent="-233363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9250" marR="0" lvl="0" indent="-233363" algn="ctr" defTabSz="685800" rtl="0" eaLnBrk="1" fontAlgn="base" latinLnBrk="0" hangingPunct="1">
                        <a:lnSpc>
                          <a:spcPct val="10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8952" name="Rectangle 2"/>
          <p:cNvSpPr txBox="1">
            <a:spLocks noChangeArrowheads="1"/>
          </p:cNvSpPr>
          <p:nvPr/>
        </p:nvSpPr>
        <p:spPr bwMode="auto">
          <a:xfrm>
            <a:off x="827088" y="2359025"/>
            <a:ext cx="77057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Итоги государственной (итоговой) аттестации в 2020 году</a:t>
            </a:r>
          </a:p>
        </p:txBody>
      </p:sp>
      <p:graphicFrame>
        <p:nvGraphicFramePr>
          <p:cNvPr id="38953" name="Объект 6"/>
          <p:cNvGraphicFramePr>
            <a:graphicFrameLocks noChangeAspect="1"/>
          </p:cNvGraphicFramePr>
          <p:nvPr/>
        </p:nvGraphicFramePr>
        <p:xfrm>
          <a:off x="684213" y="2659063"/>
          <a:ext cx="8351837" cy="250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Документ" r:id="rId5" imgW="6629976" imgH="2613185" progId="Word.Document.12">
                  <p:embed/>
                </p:oleObj>
              </mc:Choice>
              <mc:Fallback>
                <p:oleObj name="Документ" r:id="rId5" imgW="6629976" imgH="2613185" progId="Word.Document.12">
                  <p:embed/>
                  <p:pic>
                    <p:nvPicPr>
                      <p:cNvPr id="38953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659063"/>
                        <a:ext cx="8351837" cy="250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54" name="Rectangle 2"/>
          <p:cNvSpPr txBox="1">
            <a:spLocks noChangeArrowheads="1"/>
          </p:cNvSpPr>
          <p:nvPr/>
        </p:nvSpPr>
        <p:spPr bwMode="auto">
          <a:xfrm>
            <a:off x="836613" y="5176838"/>
            <a:ext cx="770572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Результаты участия во Всероссийской олимпиаде школьников</a:t>
            </a:r>
          </a:p>
        </p:txBody>
      </p:sp>
      <p:pic>
        <p:nvPicPr>
          <p:cNvPr id="3895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5481638"/>
            <a:ext cx="7700963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899592" y="188641"/>
            <a:ext cx="7920880" cy="5760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j-ea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j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7859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7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Муниципальное общеобразовательное автономное учреждение гимназия № 8</a:t>
            </a: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cs typeface="Aharoni" pitchFamily="2" charset="-79"/>
              </a:rPr>
              <a:t> г. Сочи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6597352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Century Gothic" pitchFamily="34" charset="0"/>
                <a:hlinkClick r:id="rId2"/>
              </a:rPr>
              <a:t>www.gs8.ru</a:t>
            </a:r>
            <a:r>
              <a:rPr lang="en-US" sz="1100" b="1" dirty="0" smtClean="0">
                <a:latin typeface="Century Gothic" pitchFamily="34" charset="0"/>
              </a:rPr>
              <a:t> </a:t>
            </a:r>
            <a:r>
              <a:rPr lang="ru-RU" sz="1100" b="1" dirty="0" smtClean="0">
                <a:latin typeface="Century Gothic" pitchFamily="34" charset="0"/>
              </a:rPr>
              <a:t> </a:t>
            </a:r>
            <a:r>
              <a:rPr lang="en-US" sz="1100" b="1" dirty="0" smtClean="0">
                <a:latin typeface="Century Gothic" pitchFamily="34" charset="0"/>
              </a:rPr>
              <a:t>354000 </a:t>
            </a:r>
            <a:r>
              <a:rPr lang="ru-RU" sz="1100" b="1" dirty="0" smtClean="0">
                <a:latin typeface="Century Gothic" pitchFamily="34" charset="0"/>
              </a:rPr>
              <a:t> Сочи, Парковая 19, 8 (8622) 2643445</a:t>
            </a:r>
            <a:endParaRPr lang="ru-RU" sz="1100" b="1" dirty="0">
              <a:latin typeface="Century Gothic" pitchFamily="34" charset="0"/>
            </a:endParaRPr>
          </a:p>
        </p:txBody>
      </p:sp>
      <p:pic>
        <p:nvPicPr>
          <p:cNvPr id="8" name="Picture 2" descr="D:\Мои документы\Презентации\0069791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04461"/>
            <a:ext cx="745256" cy="7322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18329" y="1359637"/>
            <a:ext cx="7907344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>
                <a:latin typeface="Century Gothic" pitchFamily="34" charset="0"/>
                <a:ea typeface="+mj-ea"/>
                <a:cs typeface="+mj-cs"/>
              </a:rPr>
              <a:t>Использование альтернативной оценки </a:t>
            </a:r>
            <a:endParaRPr lang="ru-RU" sz="2000" b="1" dirty="0" smtClean="0">
              <a:latin typeface="Century Gothic" pitchFamily="34" charset="0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ru-RU" sz="2000" b="1" dirty="0" smtClean="0">
                <a:latin typeface="Century Gothic" pitchFamily="34" charset="0"/>
                <a:ea typeface="+mj-ea"/>
                <a:cs typeface="+mj-cs"/>
              </a:rPr>
              <a:t>учета </a:t>
            </a:r>
            <a:r>
              <a:rPr lang="ru-RU" sz="2000" b="1" dirty="0">
                <a:latin typeface="Century Gothic" pitchFamily="34" charset="0"/>
                <a:ea typeface="+mj-ea"/>
                <a:cs typeface="+mj-cs"/>
              </a:rPr>
              <a:t>учебных достижений учащихся</a:t>
            </a:r>
            <a:endParaRPr lang="en-US" sz="2000" b="1" dirty="0"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1" name="Picture 2" descr="C:\Users\11\Desktop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832414"/>
            <a:ext cx="3370840" cy="2243141"/>
          </a:xfrm>
          <a:prstGeom prst="rect">
            <a:avLst/>
          </a:prstGeom>
          <a:noFill/>
        </p:spPr>
      </p:pic>
      <p:pic>
        <p:nvPicPr>
          <p:cNvPr id="12" name="Picture 3" descr="C:\Users\11\Desktop\images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4769" y="2832414"/>
            <a:ext cx="3228981" cy="2152654"/>
          </a:xfrm>
          <a:prstGeom prst="rect">
            <a:avLst/>
          </a:prstGeom>
          <a:noFill/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5301208"/>
            <a:ext cx="6400800" cy="64807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Как и что мы оцениваем?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920880" cy="576063"/>
          </a:xfrm>
          <a:noFill/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ea typeface="+mn-ea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764704"/>
            <a:ext cx="6264696" cy="93610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Чем нас не устраивает традиционная система оценивания?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3" y="188641"/>
            <a:ext cx="625978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733710"/>
              </p:ext>
            </p:extLst>
          </p:nvPr>
        </p:nvGraphicFramePr>
        <p:xfrm>
          <a:off x="345623" y="1628801"/>
          <a:ext cx="8474849" cy="511244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5306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95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Частные недостатки пятибалльной системы оценивания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Общие недостатки пятибалльной системы оценивания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861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низкая информативность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отметки, отсутствуют четкие критерии оценки достижения планируемых результатов обучения, понятные учащимся, родителям и педагогам;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Инструментальная грубость системы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379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отметки не дают представления об усвоении конкретных элементов знаний, умений и навыков по отдельным разделам учебной программы, что не позволяет определить индивидуальную траекторию обучения каждого ученика;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95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ограниченность шкалы сверху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77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спорные правила </a:t>
                      </a: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вывода итоговых отметок 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95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одинаковый вес любых отметок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907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неадекватность итоговой отметки учеников, пропускавших занятия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252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система имеет часто травмирующий характер, не способствует положительной мотивации, точнее, носит карательно-поощрительную функцию.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Психологическая грубость системы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202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сложность прорыва, заметного улучшения успеваемости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252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ориентированность системы на фиксацию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недостатков 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система не позволяет ребенку контролировать и оценивать себя;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202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непрозрачность отчетной документации и сложность ее анализа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Техническая грубость системы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355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Фактически, переход в </a:t>
                      </a:r>
                      <a:r>
                        <a:rPr lang="ru-RU" sz="1000" b="1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трехбапльную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!!!    систему оценивания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17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41"/>
            <a:ext cx="7848871" cy="576063"/>
          </a:xfrm>
          <a:noFill/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ea typeface="+mn-ea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908720"/>
            <a:ext cx="7704856" cy="122413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О необходимости изменения системы оценивания учебных достижений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3" y="188641"/>
            <a:ext cx="625978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45623" y="2132857"/>
            <a:ext cx="847484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ФГОС ООО (в ред. 2015г.), 18.1.3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. Система оценки достижения планируемых результатов освоения основной образовательной программы основного общего образования должна:</a:t>
            </a:r>
          </a:p>
          <a:p>
            <a:pPr algn="just"/>
            <a:endParaRPr lang="ru-RU" sz="1400" i="1" dirty="0">
              <a:solidFill>
                <a:schemeClr val="tx2">
                  <a:lumMod val="50000"/>
                </a:schemeClr>
              </a:solidFill>
            </a:endParaRPr>
          </a:p>
          <a:p>
            <a:pPr marL="228600" indent="-228600" algn="just">
              <a:buAutoNum type="arabicParenR"/>
            </a:pPr>
            <a:r>
              <a:rPr lang="ru-RU" sz="1400" i="1" dirty="0" smtClean="0">
                <a:solidFill>
                  <a:schemeClr val="tx2">
                    <a:lumMod val="50000"/>
                  </a:schemeClr>
                </a:solidFill>
              </a:rPr>
              <a:t>…….. описывать </a:t>
            </a:r>
            <a:r>
              <a:rPr lang="ru-RU" sz="1400" i="1" dirty="0">
                <a:solidFill>
                  <a:schemeClr val="tx2">
                    <a:lumMod val="50000"/>
                  </a:schemeClr>
                </a:solidFill>
              </a:rPr>
              <a:t>объект и содержание оценки, критерии, процедуры и состав инструментария оценивания, формы представления результатов, условия и границы применения системы оценки</a:t>
            </a:r>
            <a:r>
              <a:rPr lang="ru-RU" sz="1400" i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algn="just"/>
            <a:r>
              <a:rPr lang="ru-RU" sz="1400" i="1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ru-RU" sz="1400" i="1" dirty="0">
                <a:solidFill>
                  <a:schemeClr val="tx2">
                    <a:lumMod val="50000"/>
                  </a:schemeClr>
                </a:solidFill>
              </a:rPr>
              <a:t>) обеспечивать оценку динамики индивидуальных достижений обучающихся в процессе освоения основной общеобразовательной программы основного общего образования</a:t>
            </a:r>
            <a:r>
              <a:rPr lang="ru-RU" sz="1400" i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pPr algn="just"/>
            <a:endParaRPr lang="ru-RU" sz="14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Прежде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всего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меняется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роль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оценивания и ее функции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в образовательной программе. Система оценивания выступает не только как средство обучения, регулятор образовательной программы, но и как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самостоятельный и самоценный элемент содержания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средство повышения эффективности преподавания и учения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фактор, обеспечивающий единство вариативной системы образования;</a:t>
            </a:r>
          </a:p>
          <a:p>
            <a:pPr algn="just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регулятор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программы обучения.</a:t>
            </a:r>
            <a:endParaRPr lang="ru-RU" sz="14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ru-RU" sz="1400" i="1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Руководитель </a:t>
            </a:r>
            <a:r>
              <a:rPr lang="ru-RU" sz="1400" b="1" i="1" dirty="0" err="1">
                <a:solidFill>
                  <a:schemeClr val="tx2">
                    <a:lumMod val="50000"/>
                  </a:schemeClr>
                </a:solidFill>
              </a:rPr>
              <a:t>Рособрнадзора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b="1" i="1" dirty="0" err="1">
                <a:solidFill>
                  <a:schemeClr val="tx2">
                    <a:lumMod val="50000"/>
                  </a:schemeClr>
                </a:solidFill>
              </a:rPr>
              <a:t>Анзор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 Музаев подтвердил, что в ведомстве обсуждается вопрос отмены пятибалльной системы оценок в школе, однако для этого необходимо проделать "очень много работы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".</a:t>
            </a:r>
          </a:p>
          <a:p>
            <a:pPr algn="just"/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ru-RU" sz="14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480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920880" cy="576063"/>
          </a:xfrm>
          <a:noFill/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ea typeface="+mn-ea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908720"/>
            <a:ext cx="7344816" cy="115212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О</a:t>
            </a:r>
            <a:r>
              <a:rPr lang="ru-RU" sz="2800" b="1" dirty="0" smtClean="0">
                <a:solidFill>
                  <a:srgbClr val="002060"/>
                </a:solidFill>
              </a:rPr>
              <a:t>ценочная деятельность </a:t>
            </a:r>
            <a:r>
              <a:rPr lang="ru-RU" sz="2800" b="1" dirty="0">
                <a:solidFill>
                  <a:srgbClr val="002060"/>
                </a:solidFill>
              </a:rPr>
              <a:t>должна строиться на основе следующих общих принципов:</a:t>
            </a:r>
          </a:p>
          <a:p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3" y="188641"/>
            <a:ext cx="625978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8612" y="1844824"/>
            <a:ext cx="80178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1.Оценивание </a:t>
            </a:r>
            <a:r>
              <a:rPr lang="ru-RU" sz="1600" dirty="0"/>
              <a:t>является постоянным процессом, естественным образом </a:t>
            </a:r>
            <a:r>
              <a:rPr lang="ru-RU" sz="1600" b="1" dirty="0"/>
              <a:t>интегрированным в образовательную практику. </a:t>
            </a:r>
            <a:endParaRPr lang="ru-RU" sz="1600" b="1" dirty="0" smtClean="0"/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 2.Оценивание может быть только </a:t>
            </a:r>
            <a:r>
              <a:rPr lang="ru-RU" sz="1600" dirty="0" err="1"/>
              <a:t>критериальным</a:t>
            </a:r>
            <a:r>
              <a:rPr lang="ru-RU" sz="1600" dirty="0"/>
              <a:t>. Основными критериями оценивания выступают планируемые результаты обучения. При этом нормы и критерии оценивания, алгоритм выставления отметки </a:t>
            </a:r>
            <a:r>
              <a:rPr lang="ru-RU" sz="1600" b="1" dirty="0"/>
              <a:t>известны заранее и педагогам и учащимся</a:t>
            </a:r>
            <a:r>
              <a:rPr lang="ru-RU" sz="1600" b="1" dirty="0" smtClean="0"/>
              <a:t>.</a:t>
            </a:r>
          </a:p>
          <a:p>
            <a:pPr algn="just"/>
            <a:r>
              <a:rPr lang="ru-RU" sz="1600" b="1" dirty="0" smtClean="0"/>
              <a:t> </a:t>
            </a:r>
            <a:endParaRPr lang="ru-RU" sz="1600" b="1" dirty="0"/>
          </a:p>
          <a:p>
            <a:pPr algn="just"/>
            <a:r>
              <a:rPr lang="ru-RU" sz="1600" dirty="0"/>
              <a:t> 3.Оцениваться с помощью отметки могут </a:t>
            </a:r>
            <a:r>
              <a:rPr lang="ru-RU" sz="1600" b="1" dirty="0"/>
              <a:t>только результаты деятельности ученика </a:t>
            </a:r>
            <a:r>
              <a:rPr lang="ru-RU" sz="1600" dirty="0"/>
              <a:t>и процесс их формирования, 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4.Система </a:t>
            </a:r>
            <a:r>
              <a:rPr lang="ru-RU" sz="1600" dirty="0"/>
              <a:t>оценивания выстраивается таким образом, чтобы учащиеся </a:t>
            </a:r>
            <a:r>
              <a:rPr lang="ru-RU" sz="1600" b="1" dirty="0"/>
              <a:t>включались в контрольно-оценочную деятельность,</a:t>
            </a:r>
            <a:r>
              <a:rPr lang="ru-RU" sz="1600" dirty="0"/>
              <a:t> приобретая навыки и привычку к самооценке и </a:t>
            </a:r>
            <a:r>
              <a:rPr lang="ru-RU" sz="1600" dirty="0" err="1"/>
              <a:t>взаимооценке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 5</a:t>
            </a:r>
            <a:r>
              <a:rPr lang="ru-RU" sz="1600" dirty="0" smtClean="0"/>
              <a:t>. В </a:t>
            </a:r>
            <a:r>
              <a:rPr lang="ru-RU" sz="1600" dirty="0"/>
              <a:t>оценочной деятельности реализуется заложенный в стандарте принцип распределения ответственности между различными участниками образовательного процесса. В частности, при выполнении проверочных работ должен соблюдаться принцип </a:t>
            </a:r>
            <a:r>
              <a:rPr lang="ru-RU" sz="1600" b="1" dirty="0"/>
              <a:t>добровольности выполнения задания повышенной сложности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64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88641"/>
            <a:ext cx="7992888" cy="576063"/>
          </a:xfrm>
          <a:noFill/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ea typeface="+mn-ea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7920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Современные системы оценивания</a:t>
            </a:r>
            <a:endParaRPr lang="ru-RU" sz="2800" dirty="0" smtClean="0">
              <a:solidFill>
                <a:srgbClr val="002060"/>
              </a:solidFill>
            </a:endParaRPr>
          </a:p>
          <a:p>
            <a:endParaRPr lang="ru-RU" sz="2800" dirty="0" smtClean="0"/>
          </a:p>
          <a:p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3" y="188641"/>
            <a:ext cx="625978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87624" y="1916832"/>
            <a:ext cx="778621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Накопительная система оценивания;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Критериальная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система оценивания;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Использование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компетентностно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– ориентированных заданий;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Формирующее оценивание;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Рейтинговая система оценивания;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и другие системы.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3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920880" cy="576063"/>
          </a:xfrm>
          <a:noFill/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ea typeface="+mn-ea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612" y="980728"/>
            <a:ext cx="7873828" cy="1224136"/>
          </a:xfrm>
        </p:spPr>
        <p:txBody>
          <a:bodyPr>
            <a:normAutofit/>
          </a:bodyPr>
          <a:lstStyle/>
          <a:p>
            <a:r>
              <a:rPr lang="ru-RU" sz="3000" b="1" dirty="0" err="1" smtClean="0">
                <a:solidFill>
                  <a:srgbClr val="002060"/>
                </a:solidFill>
              </a:rPr>
              <a:t>Критериально</a:t>
            </a:r>
            <a:r>
              <a:rPr lang="ru-RU" sz="3000" b="1" dirty="0" smtClean="0">
                <a:solidFill>
                  <a:srgbClr val="002060"/>
                </a:solidFill>
              </a:rPr>
              <a:t> – формирующее оценивание в  гимназии </a:t>
            </a:r>
            <a:r>
              <a:rPr lang="ru-RU" sz="3000" dirty="0" smtClean="0">
                <a:solidFill>
                  <a:srgbClr val="002060"/>
                </a:solidFill>
              </a:rPr>
              <a:t>(</a:t>
            </a:r>
            <a:r>
              <a:rPr lang="ru-RU" sz="3000" i="1" dirty="0" smtClean="0">
                <a:solidFill>
                  <a:srgbClr val="002060"/>
                </a:solidFill>
              </a:rPr>
              <a:t>логика разработки</a:t>
            </a:r>
            <a:r>
              <a:rPr lang="ru-RU" sz="3000" i="1" dirty="0">
                <a:solidFill>
                  <a:srgbClr val="002060"/>
                </a:solidFill>
              </a:rPr>
              <a:t> </a:t>
            </a:r>
            <a:r>
              <a:rPr lang="ru-RU" sz="3000" i="1" dirty="0" smtClean="0">
                <a:solidFill>
                  <a:srgbClr val="002060"/>
                </a:solidFill>
              </a:rPr>
              <a:t>и внедрения </a:t>
            </a:r>
            <a:r>
              <a:rPr lang="ru-RU" sz="3000" dirty="0" smtClean="0">
                <a:solidFill>
                  <a:srgbClr val="002060"/>
                </a:solidFill>
              </a:rPr>
              <a:t>)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3" y="188641"/>
            <a:ext cx="625978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1988840"/>
            <a:ext cx="79223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Проведение семинаров, обсуждений с педагогами гимназии по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проблемам оценивания учебных достижений ( принятие решения о начале разработки новой модели);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Разработка оценочных листов по всем предметам, уровням обучения и основным видам учебных заданий (ответственность </a:t>
            </a:r>
            <a:r>
              <a:rPr lang="ru-RU" dirty="0" err="1" smtClean="0"/>
              <a:t>межпредметных</a:t>
            </a:r>
            <a:r>
              <a:rPr lang="ru-RU" dirty="0" smtClean="0"/>
              <a:t> кафедр, срок 6 месяцев);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Проведение родительских собраний, для разъяснения смыслов изменений (выход на решение Управляющего совета);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Внесение изменений в Положение ВСОКО 8.3.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Опытное внедрение системы 1 год (совершенствование оценочных материалов, введение временных коэффициентов);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Практическая работа с системой, перевод ее в статус «рутинной»;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Ежегодное проведение методических советов с приглашением родителей с целью анализа и совершенствования системы оценивания, снижения рисков;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628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920880" cy="576063"/>
          </a:xfrm>
          <a:noFill/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ea typeface="+mn-ea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612" y="980728"/>
            <a:ext cx="7873828" cy="122413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Шкала перевода в 4 – бальную систему) </a:t>
            </a:r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3" y="188641"/>
            <a:ext cx="625978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026196"/>
              </p:ext>
            </p:extLst>
          </p:nvPr>
        </p:nvGraphicFramePr>
        <p:xfrm>
          <a:off x="1547664" y="2204864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А. Традиционная система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Б. </a:t>
                      </a:r>
                      <a:r>
                        <a:rPr lang="ru-RU" dirty="0" err="1" smtClean="0"/>
                        <a:t>Критериальная</a:t>
                      </a:r>
                      <a:r>
                        <a:rPr lang="ru-RU" dirty="0" smtClean="0"/>
                        <a:t> система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0 - 40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41 - 60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61 – 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81 - 100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9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920880" cy="576063"/>
          </a:xfrm>
          <a:noFill/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Century Gothic" pitchFamily="34" charset="0"/>
                <a:ea typeface="+mn-ea"/>
                <a:cs typeface="Aharoni" pitchFamily="2" charset="-79"/>
              </a:rPr>
              <a:t>Муниципальное общеобразовательное автономное учреждение гимназия № 8 г. Сочи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980728"/>
            <a:ext cx="6048672" cy="72008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Как это работает?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3" y="188641"/>
            <a:ext cx="625978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08" y="3092187"/>
            <a:ext cx="2329879" cy="192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Никитин\Desktop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039" y="2204864"/>
            <a:ext cx="2168041" cy="177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Никитин\Desktop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65104"/>
            <a:ext cx="2160240" cy="176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Никитин\Desktop\images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06" y="2636912"/>
            <a:ext cx="2180449" cy="26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2555776" y="4221088"/>
            <a:ext cx="56826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верх/вниз 6"/>
          <p:cNvSpPr/>
          <p:nvPr/>
        </p:nvSpPr>
        <p:spPr>
          <a:xfrm>
            <a:off x="3491880" y="4052681"/>
            <a:ext cx="504056" cy="848491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5076056" y="4052681"/>
            <a:ext cx="1080120" cy="65303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8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8612" y="188641"/>
            <a:ext cx="8161860" cy="576063"/>
          </a:xfrm>
          <a:noFill/>
        </p:spPr>
        <p:txBody>
          <a:bodyPr>
            <a:normAutofit/>
          </a:bodyPr>
          <a:lstStyle/>
          <a:p>
            <a:r>
              <a:rPr lang="ru-RU" sz="1400" b="1" dirty="0" smtClean="0">
                <a:latin typeface="Century Gothic" panose="020B0502020202020204" pitchFamily="34" charset="0"/>
              </a:rPr>
              <a:t>Муниципальное общеобразовательное автономное учреждение </a:t>
            </a:r>
            <a:br>
              <a:rPr lang="ru-RU" sz="1400" b="1" dirty="0" smtClean="0">
                <a:latin typeface="Century Gothic" panose="020B0502020202020204" pitchFamily="34" charset="0"/>
              </a:rPr>
            </a:br>
            <a:r>
              <a:rPr lang="ru-RU" sz="1400" b="1" dirty="0" smtClean="0">
                <a:latin typeface="Century Gothic" panose="020B0502020202020204" pitchFamily="34" charset="0"/>
              </a:rPr>
              <a:t>гимназия №8 </a:t>
            </a:r>
            <a:r>
              <a:rPr lang="en-US" sz="1400" b="1" dirty="0" smtClean="0">
                <a:latin typeface="Century Gothic" panose="020B0502020202020204" pitchFamily="34" charset="0"/>
                <a:hlinkClick r:id="rId2"/>
              </a:rPr>
              <a:t>www.gs8.ru</a:t>
            </a:r>
            <a:r>
              <a:rPr lang="en-US" sz="1400" b="1" dirty="0" smtClean="0">
                <a:latin typeface="Century Gothic" panose="020B0502020202020204" pitchFamily="34" charset="0"/>
              </a:rPr>
              <a:t> </a:t>
            </a:r>
            <a:endParaRPr lang="ru-RU" sz="1400" b="1" dirty="0">
              <a:latin typeface="Century Gothic" panose="020B0502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172819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Рекомендации по руководству и написанию школьного проекта </a:t>
            </a:r>
            <a:r>
              <a:rPr lang="ru-RU" dirty="0" smtClean="0">
                <a:solidFill>
                  <a:srgbClr val="002060"/>
                </a:solidFill>
              </a:rPr>
              <a:t>(основные концепты)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3" y="188641"/>
            <a:ext cx="625978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82208" y="5301208"/>
            <a:ext cx="50382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Century Gothic" panose="020B0502020202020204" pitchFamily="34" charset="0"/>
              </a:rPr>
              <a:t>Составлено из различных источников, находящихся в свободном доступе. За основу взята модель рекомендаций по подготовке ВКР в НИУ ВШЭ 2017 г.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pic>
        <p:nvPicPr>
          <p:cNvPr id="3075" name="Picture 3" descr="C:\Users\Никитин\Desktop\IMG_796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8" t="2070" r="778" b="3106"/>
          <a:stretch/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2132856"/>
            <a:ext cx="72479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</a:rPr>
              <a:t>Спасибо за внимание!</a:t>
            </a:r>
            <a:endParaRPr lang="ru-RU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6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2132</Words>
  <Application>Microsoft Office PowerPoint</Application>
  <PresentationFormat>Экран (4:3)</PresentationFormat>
  <Paragraphs>409</Paragraphs>
  <Slides>27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Тема Office</vt:lpstr>
      <vt:lpstr>1_Тема Office</vt:lpstr>
      <vt:lpstr>Документ</vt:lpstr>
      <vt:lpstr>Презентация PowerPoint</vt:lpstr>
      <vt:lpstr>   Уровни образования:  начальный ( 888 учащихся); основной общий ( 1029 учащийся); средний общий ( 305 учащихся); Всего 2202 учащихся  На всех уровнях  реализуются  программы внеурочной  деятельности (курсов) и дополнительного  образования, в том числе на платной основе 24 курса    </vt:lpstr>
      <vt:lpstr>Коллектив гимназии </vt:lpstr>
      <vt:lpstr>Материально – техническая база гимназии </vt:lpstr>
      <vt:lpstr>Материально – техническая база гимназии </vt:lpstr>
      <vt:lpstr>Особенности организации образовательного процесса</vt:lpstr>
      <vt:lpstr>Особенности организации образовательного процесса</vt:lpstr>
      <vt:lpstr>Особенности организации образовательного процесса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Муниципальное общеобразовательное автономное учреждение гимназия № 8 г. Сочи</vt:lpstr>
      <vt:lpstr>Муниципальное общеобразовательное автономное учреждение гимназия № 8 г. Сочи</vt:lpstr>
      <vt:lpstr>Муниципальное общеобразовательное автономное учреждение гимназия № 8 г. Сочи</vt:lpstr>
      <vt:lpstr>Муниципальное общеобразовательное автономное учреждение гимназия № 8 г. Сочи</vt:lpstr>
      <vt:lpstr>Муниципальное общеобразовательное автономное учреждение гимназия № 8 г. Сочи</vt:lpstr>
      <vt:lpstr>Муниципальное общеобразовательное автономное учреждение гимназия № 8 г. Сочи</vt:lpstr>
      <vt:lpstr>Муниципальное общеобразовательное автономное учреждение гимназия № 8 г. Сочи</vt:lpstr>
      <vt:lpstr>Муниципальное общеобразовательное автономное учреждение  гимназия №8 www.gs8.ru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NikitinIV</dc:creator>
  <cp:lastModifiedBy>Никитин Игорь Владиславович</cp:lastModifiedBy>
  <cp:revision>87</cp:revision>
  <dcterms:created xsi:type="dcterms:W3CDTF">2016-02-26T08:35:57Z</dcterms:created>
  <dcterms:modified xsi:type="dcterms:W3CDTF">2021-05-12T06:39:13Z</dcterms:modified>
</cp:coreProperties>
</file>