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62" r:id="rId7"/>
    <p:sldId id="263" r:id="rId8"/>
    <p:sldId id="265" r:id="rId9"/>
    <p:sldId id="25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6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9F2B47-1873-41A1-B1DC-113EA0DB14DB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FFC44B-A717-4309-8091-0AA536A1D3FE}">
      <dgm:prSet/>
      <dgm:spPr/>
      <dgm:t>
        <a:bodyPr/>
        <a:lstStyle/>
        <a:p>
          <a:pPr rtl="0"/>
          <a:r>
            <a:rPr lang="ru-RU" b="1" dirty="0" smtClean="0"/>
            <a:t>Исследовательская работа</a:t>
          </a:r>
          <a:endParaRPr lang="ru-RU" dirty="0"/>
        </a:p>
      </dgm:t>
    </dgm:pt>
    <dgm:pt modelId="{7AF53076-2AA9-4C12-B2DF-0F1866932B7C}" type="parTrans" cxnId="{15ADE2DD-CB3C-42A8-8A9D-4972F04E0A34}">
      <dgm:prSet/>
      <dgm:spPr/>
      <dgm:t>
        <a:bodyPr/>
        <a:lstStyle/>
        <a:p>
          <a:endParaRPr lang="ru-RU"/>
        </a:p>
      </dgm:t>
    </dgm:pt>
    <dgm:pt modelId="{15FA4702-CC65-41ED-88BE-8B93CE506B25}" type="sibTrans" cxnId="{15ADE2DD-CB3C-42A8-8A9D-4972F04E0A34}">
      <dgm:prSet/>
      <dgm:spPr/>
      <dgm:t>
        <a:bodyPr/>
        <a:lstStyle/>
        <a:p>
          <a:endParaRPr lang="ru-RU"/>
        </a:p>
      </dgm:t>
    </dgm:pt>
    <dgm:pt modelId="{71730856-7740-4731-98DE-58B24BAA5CE4}" type="pres">
      <dgm:prSet presAssocID="{159F2B47-1873-41A1-B1DC-113EA0DB14D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B30CF69-3F2B-42AD-BE98-5DCAEBB976FF}" type="pres">
      <dgm:prSet presAssocID="{89FFC44B-A717-4309-8091-0AA536A1D3FE}" presName="composite" presStyleCnt="0"/>
      <dgm:spPr/>
    </dgm:pt>
    <dgm:pt modelId="{02751B78-1CCC-4E62-94C9-578EC19829C6}" type="pres">
      <dgm:prSet presAssocID="{89FFC44B-A717-4309-8091-0AA536A1D3FE}" presName="imgShp" presStyleLbl="fgImgPlace1" presStyleIdx="0" presStyleCnt="1"/>
      <dgm:spPr/>
      <dgm:t>
        <a:bodyPr/>
        <a:lstStyle/>
        <a:p>
          <a:endParaRPr lang="ru-RU"/>
        </a:p>
      </dgm:t>
    </dgm:pt>
    <dgm:pt modelId="{EB08C961-5A16-4D6C-9B95-690CD0C76FC2}" type="pres">
      <dgm:prSet presAssocID="{89FFC44B-A717-4309-8091-0AA536A1D3FE}" presName="txShp" presStyleLbl="node1" presStyleIdx="0" presStyleCnt="1" custScaleX="150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73A13D-CF76-4D8B-9427-2C4C3B91E918}" type="presOf" srcId="{89FFC44B-A717-4309-8091-0AA536A1D3FE}" destId="{EB08C961-5A16-4D6C-9B95-690CD0C76FC2}" srcOrd="0" destOrd="0" presId="urn:microsoft.com/office/officeart/2005/8/layout/vList3"/>
    <dgm:cxn modelId="{15ADE2DD-CB3C-42A8-8A9D-4972F04E0A34}" srcId="{159F2B47-1873-41A1-B1DC-113EA0DB14DB}" destId="{89FFC44B-A717-4309-8091-0AA536A1D3FE}" srcOrd="0" destOrd="0" parTransId="{7AF53076-2AA9-4C12-B2DF-0F1866932B7C}" sibTransId="{15FA4702-CC65-41ED-88BE-8B93CE506B25}"/>
    <dgm:cxn modelId="{E51029FA-7844-424A-8434-CB321BF78A78}" type="presOf" srcId="{159F2B47-1873-41A1-B1DC-113EA0DB14DB}" destId="{71730856-7740-4731-98DE-58B24BAA5CE4}" srcOrd="0" destOrd="0" presId="urn:microsoft.com/office/officeart/2005/8/layout/vList3"/>
    <dgm:cxn modelId="{8651F0E0-896B-4688-B33B-4436A5894251}" type="presParOf" srcId="{71730856-7740-4731-98DE-58B24BAA5CE4}" destId="{1B30CF69-3F2B-42AD-BE98-5DCAEBB976FF}" srcOrd="0" destOrd="0" presId="urn:microsoft.com/office/officeart/2005/8/layout/vList3"/>
    <dgm:cxn modelId="{EF826832-F038-46C3-BC16-6790221E9C16}" type="presParOf" srcId="{1B30CF69-3F2B-42AD-BE98-5DCAEBB976FF}" destId="{02751B78-1CCC-4E62-94C9-578EC19829C6}" srcOrd="0" destOrd="0" presId="urn:microsoft.com/office/officeart/2005/8/layout/vList3"/>
    <dgm:cxn modelId="{0473AF6F-4197-4542-A706-EEABFEF602A7}" type="presParOf" srcId="{1B30CF69-3F2B-42AD-BE98-5DCAEBB976FF}" destId="{EB08C961-5A16-4D6C-9B95-690CD0C76FC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32C878-2951-4374-B131-2A11FCCF7D6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3EB958B-1DF1-440D-8D59-7701E5F1BF3D}">
      <dgm:prSet custT="1"/>
      <dgm:spPr/>
      <dgm:t>
        <a:bodyPr/>
        <a:lstStyle/>
        <a:p>
          <a:pPr rtl="0"/>
          <a:r>
            <a:rPr lang="ru-RU" sz="1800" smtClean="0"/>
            <a:t>S — Конкретная. </a:t>
          </a:r>
          <a:endParaRPr lang="ru-RU" sz="1800"/>
        </a:p>
      </dgm:t>
    </dgm:pt>
    <dgm:pt modelId="{FD6D8607-E6B0-495B-BA48-DBB236E19A19}" type="parTrans" cxnId="{4D07DFE6-1EB3-4B12-8DE8-1172D9524C09}">
      <dgm:prSet/>
      <dgm:spPr/>
      <dgm:t>
        <a:bodyPr/>
        <a:lstStyle/>
        <a:p>
          <a:endParaRPr lang="ru-RU" sz="1800"/>
        </a:p>
      </dgm:t>
    </dgm:pt>
    <dgm:pt modelId="{B8ACDEB6-23E1-48B1-AE88-5823898D4DCE}" type="sibTrans" cxnId="{4D07DFE6-1EB3-4B12-8DE8-1172D9524C09}">
      <dgm:prSet/>
      <dgm:spPr/>
      <dgm:t>
        <a:bodyPr/>
        <a:lstStyle/>
        <a:p>
          <a:endParaRPr lang="ru-RU" sz="1800"/>
        </a:p>
      </dgm:t>
    </dgm:pt>
    <dgm:pt modelId="{D3D75830-F1A7-4E71-9449-37826E460EC2}">
      <dgm:prSet custT="1"/>
      <dgm:spPr/>
      <dgm:t>
        <a:bodyPr/>
        <a:lstStyle/>
        <a:p>
          <a:pPr rtl="0"/>
          <a:r>
            <a:rPr lang="ru-RU" sz="1800" smtClean="0"/>
            <a:t>M — Измеримая. </a:t>
          </a:r>
          <a:endParaRPr lang="ru-RU" sz="1800"/>
        </a:p>
      </dgm:t>
    </dgm:pt>
    <dgm:pt modelId="{D206041D-8C9D-4A97-A7F9-1686562847D8}" type="parTrans" cxnId="{42F777E3-6CA9-4655-AABE-250354929BF6}">
      <dgm:prSet/>
      <dgm:spPr/>
      <dgm:t>
        <a:bodyPr/>
        <a:lstStyle/>
        <a:p>
          <a:endParaRPr lang="ru-RU" sz="1800"/>
        </a:p>
      </dgm:t>
    </dgm:pt>
    <dgm:pt modelId="{F5A6B420-5CD8-4BBE-AA07-653E8A5AE842}" type="sibTrans" cxnId="{42F777E3-6CA9-4655-AABE-250354929BF6}">
      <dgm:prSet/>
      <dgm:spPr/>
      <dgm:t>
        <a:bodyPr/>
        <a:lstStyle/>
        <a:p>
          <a:endParaRPr lang="ru-RU" sz="1800"/>
        </a:p>
      </dgm:t>
    </dgm:pt>
    <dgm:pt modelId="{EC7BC3C8-160C-4D01-8C03-063E437C4D50}">
      <dgm:prSet custT="1"/>
      <dgm:spPr/>
      <dgm:t>
        <a:bodyPr/>
        <a:lstStyle/>
        <a:p>
          <a:pPr rtl="0"/>
          <a:r>
            <a:rPr lang="ru-RU" sz="1800" smtClean="0"/>
            <a:t>А — Достижимая. </a:t>
          </a:r>
          <a:endParaRPr lang="ru-RU" sz="1800"/>
        </a:p>
      </dgm:t>
    </dgm:pt>
    <dgm:pt modelId="{5CC92208-74B2-4DFE-88D3-9B6DD1FE5A56}" type="parTrans" cxnId="{01EE091B-B766-42EF-BD66-F2757FA1B017}">
      <dgm:prSet/>
      <dgm:spPr/>
      <dgm:t>
        <a:bodyPr/>
        <a:lstStyle/>
        <a:p>
          <a:endParaRPr lang="ru-RU" sz="1800"/>
        </a:p>
      </dgm:t>
    </dgm:pt>
    <dgm:pt modelId="{8C2418F2-9069-47E9-A486-629C511E708D}" type="sibTrans" cxnId="{01EE091B-B766-42EF-BD66-F2757FA1B017}">
      <dgm:prSet/>
      <dgm:spPr/>
      <dgm:t>
        <a:bodyPr/>
        <a:lstStyle/>
        <a:p>
          <a:endParaRPr lang="ru-RU" sz="1800"/>
        </a:p>
      </dgm:t>
    </dgm:pt>
    <dgm:pt modelId="{149B0AC5-F748-4050-A4BA-78CE35BA175A}">
      <dgm:prSet custT="1"/>
      <dgm:spPr/>
      <dgm:t>
        <a:bodyPr/>
        <a:lstStyle/>
        <a:p>
          <a:pPr rtl="0"/>
          <a:r>
            <a:rPr lang="ru-RU" sz="1800" smtClean="0"/>
            <a:t>R — Реалистичная/Релевантная. </a:t>
          </a:r>
          <a:endParaRPr lang="ru-RU" sz="1800"/>
        </a:p>
      </dgm:t>
    </dgm:pt>
    <dgm:pt modelId="{E806B545-07F4-42C3-BA10-54DC10D3F0EE}" type="parTrans" cxnId="{1EDC2997-18A1-4810-A9EA-5740C6E7394C}">
      <dgm:prSet/>
      <dgm:spPr/>
      <dgm:t>
        <a:bodyPr/>
        <a:lstStyle/>
        <a:p>
          <a:endParaRPr lang="ru-RU" sz="1800"/>
        </a:p>
      </dgm:t>
    </dgm:pt>
    <dgm:pt modelId="{E26D9B45-69A6-4959-BD06-EE92D2DCA4D3}" type="sibTrans" cxnId="{1EDC2997-18A1-4810-A9EA-5740C6E7394C}">
      <dgm:prSet/>
      <dgm:spPr/>
      <dgm:t>
        <a:bodyPr/>
        <a:lstStyle/>
        <a:p>
          <a:endParaRPr lang="ru-RU" sz="1800"/>
        </a:p>
      </dgm:t>
    </dgm:pt>
    <dgm:pt modelId="{C2380C12-CAF7-4C88-84ED-4091D6797321}">
      <dgm:prSet custT="1"/>
      <dgm:spPr/>
      <dgm:t>
        <a:bodyPr/>
        <a:lstStyle/>
        <a:p>
          <a:pPr rtl="0"/>
          <a:r>
            <a:rPr lang="ru-RU" sz="1800" dirty="0" smtClean="0">
              <a:solidFill>
                <a:schemeClr val="tx2">
                  <a:lumMod val="50000"/>
                </a:schemeClr>
              </a:solidFill>
            </a:rPr>
            <a:t>Т — Определенная по времени</a:t>
          </a:r>
          <a:endParaRPr lang="ru-RU" sz="1800" dirty="0">
            <a:solidFill>
              <a:schemeClr val="tx2">
                <a:lumMod val="50000"/>
              </a:schemeClr>
            </a:solidFill>
          </a:endParaRPr>
        </a:p>
      </dgm:t>
    </dgm:pt>
    <dgm:pt modelId="{24600DB9-8D04-418F-93B3-F4665D7478F3}" type="parTrans" cxnId="{CE4B6AAD-0F7D-454A-8318-C402DAAC7A91}">
      <dgm:prSet/>
      <dgm:spPr/>
      <dgm:t>
        <a:bodyPr/>
        <a:lstStyle/>
        <a:p>
          <a:endParaRPr lang="ru-RU" sz="1800"/>
        </a:p>
      </dgm:t>
    </dgm:pt>
    <dgm:pt modelId="{416F3B89-6989-41C6-BF3C-482CD70BC15D}" type="sibTrans" cxnId="{CE4B6AAD-0F7D-454A-8318-C402DAAC7A91}">
      <dgm:prSet/>
      <dgm:spPr/>
      <dgm:t>
        <a:bodyPr/>
        <a:lstStyle/>
        <a:p>
          <a:endParaRPr lang="ru-RU" sz="1800"/>
        </a:p>
      </dgm:t>
    </dgm:pt>
    <dgm:pt modelId="{23A36466-FD99-4F15-B33E-0D5C6888DA4B}" type="pres">
      <dgm:prSet presAssocID="{CC32C878-2951-4374-B131-2A11FCCF7D6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8122CB-4BFA-435B-980C-67818283EE61}" type="pres">
      <dgm:prSet presAssocID="{F3EB958B-1DF1-440D-8D59-7701E5F1BF3D}" presName="circ1" presStyleLbl="vennNode1" presStyleIdx="0" presStyleCnt="5"/>
      <dgm:spPr/>
    </dgm:pt>
    <dgm:pt modelId="{302BD8FF-73BB-492A-B72D-4D4C2990E182}" type="pres">
      <dgm:prSet presAssocID="{F3EB958B-1DF1-440D-8D59-7701E5F1BF3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54CC98-8CE1-4806-A54A-777A167B6B17}" type="pres">
      <dgm:prSet presAssocID="{D3D75830-F1A7-4E71-9449-37826E460EC2}" presName="circ2" presStyleLbl="vennNode1" presStyleIdx="1" presStyleCnt="5"/>
      <dgm:spPr/>
    </dgm:pt>
    <dgm:pt modelId="{0F62189D-B596-4602-BD24-F4B5F669B8B6}" type="pres">
      <dgm:prSet presAssocID="{D3D75830-F1A7-4E71-9449-37826E460EC2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F72A3C-FEF8-4CE3-8A33-9FDC845342A8}" type="pres">
      <dgm:prSet presAssocID="{EC7BC3C8-160C-4D01-8C03-063E437C4D50}" presName="circ3" presStyleLbl="vennNode1" presStyleIdx="2" presStyleCnt="5"/>
      <dgm:spPr/>
    </dgm:pt>
    <dgm:pt modelId="{99EDC800-A50D-4127-AC21-0C19B59ECFAC}" type="pres">
      <dgm:prSet presAssocID="{EC7BC3C8-160C-4D01-8C03-063E437C4D5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1ACD2A-4944-4FAA-9045-6E027BCBA020}" type="pres">
      <dgm:prSet presAssocID="{149B0AC5-F748-4050-A4BA-78CE35BA175A}" presName="circ4" presStyleLbl="vennNode1" presStyleIdx="3" presStyleCnt="5"/>
      <dgm:spPr/>
    </dgm:pt>
    <dgm:pt modelId="{B7F0DBBA-1B01-4794-91EC-06C1473C9337}" type="pres">
      <dgm:prSet presAssocID="{149B0AC5-F748-4050-A4BA-78CE35BA175A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4D463E-310B-4DB8-B7A8-E64DF90578B7}" type="pres">
      <dgm:prSet presAssocID="{C2380C12-CAF7-4C88-84ED-4091D6797321}" presName="circ5" presStyleLbl="vennNode1" presStyleIdx="4" presStyleCnt="5"/>
      <dgm:spPr/>
    </dgm:pt>
    <dgm:pt modelId="{87B4E601-020D-4E78-ACB9-A420037B3BD8}" type="pres">
      <dgm:prSet presAssocID="{C2380C12-CAF7-4C88-84ED-4091D6797321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642AA0-544D-4E77-80D6-2D368D69BDB0}" type="presOf" srcId="{F3EB958B-1DF1-440D-8D59-7701E5F1BF3D}" destId="{302BD8FF-73BB-492A-B72D-4D4C2990E182}" srcOrd="0" destOrd="0" presId="urn:microsoft.com/office/officeart/2005/8/layout/venn1"/>
    <dgm:cxn modelId="{01EE091B-B766-42EF-BD66-F2757FA1B017}" srcId="{CC32C878-2951-4374-B131-2A11FCCF7D63}" destId="{EC7BC3C8-160C-4D01-8C03-063E437C4D50}" srcOrd="2" destOrd="0" parTransId="{5CC92208-74B2-4DFE-88D3-9B6DD1FE5A56}" sibTransId="{8C2418F2-9069-47E9-A486-629C511E708D}"/>
    <dgm:cxn modelId="{2FB2F41F-B371-4C15-A62B-B53D83E95670}" type="presOf" srcId="{D3D75830-F1A7-4E71-9449-37826E460EC2}" destId="{0F62189D-B596-4602-BD24-F4B5F669B8B6}" srcOrd="0" destOrd="0" presId="urn:microsoft.com/office/officeart/2005/8/layout/venn1"/>
    <dgm:cxn modelId="{4D07DFE6-1EB3-4B12-8DE8-1172D9524C09}" srcId="{CC32C878-2951-4374-B131-2A11FCCF7D63}" destId="{F3EB958B-1DF1-440D-8D59-7701E5F1BF3D}" srcOrd="0" destOrd="0" parTransId="{FD6D8607-E6B0-495B-BA48-DBB236E19A19}" sibTransId="{B8ACDEB6-23E1-48B1-AE88-5823898D4DCE}"/>
    <dgm:cxn modelId="{42F777E3-6CA9-4655-AABE-250354929BF6}" srcId="{CC32C878-2951-4374-B131-2A11FCCF7D63}" destId="{D3D75830-F1A7-4E71-9449-37826E460EC2}" srcOrd="1" destOrd="0" parTransId="{D206041D-8C9D-4A97-A7F9-1686562847D8}" sibTransId="{F5A6B420-5CD8-4BBE-AA07-653E8A5AE842}"/>
    <dgm:cxn modelId="{1EDC2997-18A1-4810-A9EA-5740C6E7394C}" srcId="{CC32C878-2951-4374-B131-2A11FCCF7D63}" destId="{149B0AC5-F748-4050-A4BA-78CE35BA175A}" srcOrd="3" destOrd="0" parTransId="{E806B545-07F4-42C3-BA10-54DC10D3F0EE}" sibTransId="{E26D9B45-69A6-4959-BD06-EE92D2DCA4D3}"/>
    <dgm:cxn modelId="{0C6FF2CB-C730-4DDC-B750-03290106E277}" type="presOf" srcId="{CC32C878-2951-4374-B131-2A11FCCF7D63}" destId="{23A36466-FD99-4F15-B33E-0D5C6888DA4B}" srcOrd="0" destOrd="0" presId="urn:microsoft.com/office/officeart/2005/8/layout/venn1"/>
    <dgm:cxn modelId="{B0BD885A-CE0A-4195-8A9B-178B29A5AB5F}" type="presOf" srcId="{C2380C12-CAF7-4C88-84ED-4091D6797321}" destId="{87B4E601-020D-4E78-ACB9-A420037B3BD8}" srcOrd="0" destOrd="0" presId="urn:microsoft.com/office/officeart/2005/8/layout/venn1"/>
    <dgm:cxn modelId="{CE4B6AAD-0F7D-454A-8318-C402DAAC7A91}" srcId="{CC32C878-2951-4374-B131-2A11FCCF7D63}" destId="{C2380C12-CAF7-4C88-84ED-4091D6797321}" srcOrd="4" destOrd="0" parTransId="{24600DB9-8D04-418F-93B3-F4665D7478F3}" sibTransId="{416F3B89-6989-41C6-BF3C-482CD70BC15D}"/>
    <dgm:cxn modelId="{0D94C9A7-C7D7-49BB-B89B-C4D16F624D96}" type="presOf" srcId="{149B0AC5-F748-4050-A4BA-78CE35BA175A}" destId="{B7F0DBBA-1B01-4794-91EC-06C1473C9337}" srcOrd="0" destOrd="0" presId="urn:microsoft.com/office/officeart/2005/8/layout/venn1"/>
    <dgm:cxn modelId="{D1B26FC0-596A-4A3D-B6DA-AED7A003E4C1}" type="presOf" srcId="{EC7BC3C8-160C-4D01-8C03-063E437C4D50}" destId="{99EDC800-A50D-4127-AC21-0C19B59ECFAC}" srcOrd="0" destOrd="0" presId="urn:microsoft.com/office/officeart/2005/8/layout/venn1"/>
    <dgm:cxn modelId="{1547CD15-4401-4640-92C4-B8B67D5DBC1A}" type="presParOf" srcId="{23A36466-FD99-4F15-B33E-0D5C6888DA4B}" destId="{3C8122CB-4BFA-435B-980C-67818283EE61}" srcOrd="0" destOrd="0" presId="urn:microsoft.com/office/officeart/2005/8/layout/venn1"/>
    <dgm:cxn modelId="{8083F744-D0B3-474D-80BA-C4AAD7C5137A}" type="presParOf" srcId="{23A36466-FD99-4F15-B33E-0D5C6888DA4B}" destId="{302BD8FF-73BB-492A-B72D-4D4C2990E182}" srcOrd="1" destOrd="0" presId="urn:microsoft.com/office/officeart/2005/8/layout/venn1"/>
    <dgm:cxn modelId="{E181AB44-EBF2-4A51-9781-3F2E11394778}" type="presParOf" srcId="{23A36466-FD99-4F15-B33E-0D5C6888DA4B}" destId="{9F54CC98-8CE1-4806-A54A-777A167B6B17}" srcOrd="2" destOrd="0" presId="urn:microsoft.com/office/officeart/2005/8/layout/venn1"/>
    <dgm:cxn modelId="{F61E6106-48A4-45D2-A879-AC2524C65E9E}" type="presParOf" srcId="{23A36466-FD99-4F15-B33E-0D5C6888DA4B}" destId="{0F62189D-B596-4602-BD24-F4B5F669B8B6}" srcOrd="3" destOrd="0" presId="urn:microsoft.com/office/officeart/2005/8/layout/venn1"/>
    <dgm:cxn modelId="{2117F559-5F81-4C96-AA2D-E8B831782A4C}" type="presParOf" srcId="{23A36466-FD99-4F15-B33E-0D5C6888DA4B}" destId="{E9F72A3C-FEF8-4CE3-8A33-9FDC845342A8}" srcOrd="4" destOrd="0" presId="urn:microsoft.com/office/officeart/2005/8/layout/venn1"/>
    <dgm:cxn modelId="{BCE48517-BD2E-495C-B2E8-DCE6F9AB9035}" type="presParOf" srcId="{23A36466-FD99-4F15-B33E-0D5C6888DA4B}" destId="{99EDC800-A50D-4127-AC21-0C19B59ECFAC}" srcOrd="5" destOrd="0" presId="urn:microsoft.com/office/officeart/2005/8/layout/venn1"/>
    <dgm:cxn modelId="{391BEDAF-7ED6-42C9-B63C-A66B873E611D}" type="presParOf" srcId="{23A36466-FD99-4F15-B33E-0D5C6888DA4B}" destId="{5E1ACD2A-4944-4FAA-9045-6E027BCBA020}" srcOrd="6" destOrd="0" presId="urn:microsoft.com/office/officeart/2005/8/layout/venn1"/>
    <dgm:cxn modelId="{22428C6E-9532-4094-B641-541A6F7CCC95}" type="presParOf" srcId="{23A36466-FD99-4F15-B33E-0D5C6888DA4B}" destId="{B7F0DBBA-1B01-4794-91EC-06C1473C9337}" srcOrd="7" destOrd="0" presId="urn:microsoft.com/office/officeart/2005/8/layout/venn1"/>
    <dgm:cxn modelId="{4CB1D84D-7DE4-4CDA-9F9B-E2C70C4FF45C}" type="presParOf" srcId="{23A36466-FD99-4F15-B33E-0D5C6888DA4B}" destId="{204D463E-310B-4DB8-B7A8-E64DF90578B7}" srcOrd="8" destOrd="0" presId="urn:microsoft.com/office/officeart/2005/8/layout/venn1"/>
    <dgm:cxn modelId="{58646EDE-A1C4-4F49-9E0D-D18FD47366EE}" type="presParOf" srcId="{23A36466-FD99-4F15-B33E-0D5C6888DA4B}" destId="{87B4E601-020D-4E78-ACB9-A420037B3BD8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08C961-5A16-4D6C-9B95-690CD0C76FC2}">
      <dsp:nvSpPr>
        <dsp:cNvPr id="0" name=""/>
        <dsp:cNvSpPr/>
      </dsp:nvSpPr>
      <dsp:spPr>
        <a:xfrm rot="10800000">
          <a:off x="-1" y="225"/>
          <a:ext cx="7488835" cy="46121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383" tIns="80010" rIns="149352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Исследовательская работа</a:t>
          </a:r>
          <a:endParaRPr lang="ru-RU" sz="2100" kern="1200" dirty="0"/>
        </a:p>
      </dsp:txBody>
      <dsp:txXfrm rot="10800000">
        <a:off x="115302" y="225"/>
        <a:ext cx="7373532" cy="461214"/>
      </dsp:txXfrm>
    </dsp:sp>
    <dsp:sp modelId="{02751B78-1CCC-4E62-94C9-578EC19829C6}">
      <dsp:nvSpPr>
        <dsp:cNvPr id="0" name=""/>
        <dsp:cNvSpPr/>
      </dsp:nvSpPr>
      <dsp:spPr>
        <a:xfrm>
          <a:off x="1023772" y="225"/>
          <a:ext cx="461214" cy="46121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8122CB-4BFA-435B-980C-67818283EE61}">
      <dsp:nvSpPr>
        <dsp:cNvPr id="0" name=""/>
        <dsp:cNvSpPr/>
      </dsp:nvSpPr>
      <dsp:spPr>
        <a:xfrm>
          <a:off x="2752505" y="1087680"/>
          <a:ext cx="1335748" cy="133574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02BD8FF-73BB-492A-B72D-4D4C2990E182}">
      <dsp:nvSpPr>
        <dsp:cNvPr id="0" name=""/>
        <dsp:cNvSpPr/>
      </dsp:nvSpPr>
      <dsp:spPr>
        <a:xfrm>
          <a:off x="2645645" y="0"/>
          <a:ext cx="1549468" cy="89685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S — Конкретная. </a:t>
          </a:r>
          <a:endParaRPr lang="ru-RU" sz="1800" kern="1200"/>
        </a:p>
      </dsp:txBody>
      <dsp:txXfrm>
        <a:off x="2645645" y="0"/>
        <a:ext cx="1549468" cy="896859"/>
      </dsp:txXfrm>
    </dsp:sp>
    <dsp:sp modelId="{9F54CC98-8CE1-4806-A54A-777A167B6B17}">
      <dsp:nvSpPr>
        <dsp:cNvPr id="0" name=""/>
        <dsp:cNvSpPr/>
      </dsp:nvSpPr>
      <dsp:spPr>
        <a:xfrm>
          <a:off x="3260624" y="1456729"/>
          <a:ext cx="1335748" cy="133574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F62189D-B596-4602-BD24-F4B5F669B8B6}">
      <dsp:nvSpPr>
        <dsp:cNvPr id="0" name=""/>
        <dsp:cNvSpPr/>
      </dsp:nvSpPr>
      <dsp:spPr>
        <a:xfrm>
          <a:off x="4702698" y="1183091"/>
          <a:ext cx="1389178" cy="97318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M — Измеримая. </a:t>
          </a:r>
          <a:endParaRPr lang="ru-RU" sz="1800" kern="1200"/>
        </a:p>
      </dsp:txBody>
      <dsp:txXfrm>
        <a:off x="4702698" y="1183091"/>
        <a:ext cx="1389178" cy="973188"/>
      </dsp:txXfrm>
    </dsp:sp>
    <dsp:sp modelId="{E9F72A3C-FEF8-4CE3-8A33-9FDC845342A8}">
      <dsp:nvSpPr>
        <dsp:cNvPr id="0" name=""/>
        <dsp:cNvSpPr/>
      </dsp:nvSpPr>
      <dsp:spPr>
        <a:xfrm>
          <a:off x="3066673" y="2054381"/>
          <a:ext cx="1335748" cy="133574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9EDC800-A50D-4127-AC21-0C19B59ECFAC}">
      <dsp:nvSpPr>
        <dsp:cNvPr id="0" name=""/>
        <dsp:cNvSpPr/>
      </dsp:nvSpPr>
      <dsp:spPr>
        <a:xfrm>
          <a:off x="4488978" y="2843235"/>
          <a:ext cx="1389178" cy="97318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А — Достижимая. </a:t>
          </a:r>
          <a:endParaRPr lang="ru-RU" sz="1800" kern="1200"/>
        </a:p>
      </dsp:txBody>
      <dsp:txXfrm>
        <a:off x="4488978" y="2843235"/>
        <a:ext cx="1389178" cy="973188"/>
      </dsp:txXfrm>
    </dsp:sp>
    <dsp:sp modelId="{5E1ACD2A-4944-4FAA-9045-6E027BCBA020}">
      <dsp:nvSpPr>
        <dsp:cNvPr id="0" name=""/>
        <dsp:cNvSpPr/>
      </dsp:nvSpPr>
      <dsp:spPr>
        <a:xfrm>
          <a:off x="2438337" y="2054381"/>
          <a:ext cx="1335748" cy="133574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7F0DBBA-1B01-4794-91EC-06C1473C9337}">
      <dsp:nvSpPr>
        <dsp:cNvPr id="0" name=""/>
        <dsp:cNvSpPr/>
      </dsp:nvSpPr>
      <dsp:spPr>
        <a:xfrm>
          <a:off x="962602" y="2843235"/>
          <a:ext cx="1389178" cy="97318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R — Реалистичная/Релевантная. </a:t>
          </a:r>
          <a:endParaRPr lang="ru-RU" sz="1800" kern="1200"/>
        </a:p>
      </dsp:txBody>
      <dsp:txXfrm>
        <a:off x="962602" y="2843235"/>
        <a:ext cx="1389178" cy="973188"/>
      </dsp:txXfrm>
    </dsp:sp>
    <dsp:sp modelId="{204D463E-310B-4DB8-B7A8-E64DF90578B7}">
      <dsp:nvSpPr>
        <dsp:cNvPr id="0" name=""/>
        <dsp:cNvSpPr/>
      </dsp:nvSpPr>
      <dsp:spPr>
        <a:xfrm>
          <a:off x="2244387" y="1456729"/>
          <a:ext cx="1335748" cy="133574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7B4E601-020D-4E78-ACB9-A420037B3BD8}">
      <dsp:nvSpPr>
        <dsp:cNvPr id="0" name=""/>
        <dsp:cNvSpPr/>
      </dsp:nvSpPr>
      <dsp:spPr>
        <a:xfrm>
          <a:off x="748883" y="1183091"/>
          <a:ext cx="1389178" cy="97318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2">
                  <a:lumMod val="50000"/>
                </a:schemeClr>
              </a:solidFill>
            </a:rPr>
            <a:t>Т — Определенная по времени</a:t>
          </a:r>
          <a:endParaRPr lang="ru-RU" sz="18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748883" y="1183091"/>
        <a:ext cx="1389178" cy="973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FFAC-53C5-4E70-A97E-1463AD8FAD0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4F91-DC10-4C24-A39F-193A60317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307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FFAC-53C5-4E70-A97E-1463AD8FAD0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4F91-DC10-4C24-A39F-193A60317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212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FFAC-53C5-4E70-A97E-1463AD8FAD0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4F91-DC10-4C24-A39F-193A60317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652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FFAC-53C5-4E70-A97E-1463AD8FAD0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4F91-DC10-4C24-A39F-193A60317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533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FFAC-53C5-4E70-A97E-1463AD8FAD0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4F91-DC10-4C24-A39F-193A60317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493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FFAC-53C5-4E70-A97E-1463AD8FAD0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4F91-DC10-4C24-A39F-193A60317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288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FFAC-53C5-4E70-A97E-1463AD8FAD0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4F91-DC10-4C24-A39F-193A60317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962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FFAC-53C5-4E70-A97E-1463AD8FAD0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4F91-DC10-4C24-A39F-193A60317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586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FFAC-53C5-4E70-A97E-1463AD8FAD0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4F91-DC10-4C24-A39F-193A60317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609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FFAC-53C5-4E70-A97E-1463AD8FAD0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4F91-DC10-4C24-A39F-193A60317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779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1FFAC-53C5-4E70-A97E-1463AD8FAD0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34F91-DC10-4C24-A39F-193A60317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145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1FFAC-53C5-4E70-A97E-1463AD8FAD02}" type="datetimeFigureOut">
              <a:rPr lang="ru-RU" smtClean="0"/>
              <a:t>22.11.2017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34F91-DC10-4C24-A39F-193A603175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712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s8.ru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hyperlink" Target="http://www.gs8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s8.ru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hyperlink" Target="http://www.gs8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s8.ru/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s8.ru/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s8.ru/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dutainme.ru/schoolprojects/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www.youtube.com/watch?v=r-TZpA1cpts" TargetMode="External"/><Relationship Id="rId12" Type="http://schemas.openxmlformats.org/officeDocument/2006/relationships/hyperlink" Target="http://powerbranding.ru/marketing-strategy/smart-celi/" TargetMode="External"/><Relationship Id="rId2" Type="http://schemas.openxmlformats.org/officeDocument/2006/relationships/hyperlink" Target="http://www.gs8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brykova.wordpress.com/" TargetMode="External"/><Relationship Id="rId11" Type="http://schemas.openxmlformats.org/officeDocument/2006/relationships/hyperlink" Target="http://persosh2.86.i-schools.ru/files/pedsovet_3.pdf" TargetMode="External"/><Relationship Id="rId5" Type="http://schemas.openxmlformats.org/officeDocument/2006/relationships/hyperlink" Target="http://&#1086;&#1090;&#1082;&#1088;&#1099;&#1090;&#1099;&#1081;&#1091;&#1088;&#1086;&#1082;.&#1088;&#1092;/%D1%81%D1%82%D0%B0%D1%82%D1%8C%D0%B8/560877/" TargetMode="External"/><Relationship Id="rId10" Type="http://schemas.openxmlformats.org/officeDocument/2006/relationships/hyperlink" Target="https://www.google.ru/url?sa=t&amp;rct=j&amp;q=&amp;esrc=s&amp;source" TargetMode="External"/><Relationship Id="rId4" Type="http://schemas.openxmlformats.org/officeDocument/2006/relationships/hyperlink" Target="http://www.schoolnano.ru/node/1506" TargetMode="External"/><Relationship Id="rId9" Type="http://schemas.openxmlformats.org/officeDocument/2006/relationships/hyperlink" Target="https://www.hse.ru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gs8.r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8612" y="188641"/>
            <a:ext cx="8161860" cy="576063"/>
          </a:xfrm>
          <a:noFill/>
        </p:spPr>
        <p:txBody>
          <a:bodyPr>
            <a:normAutofit/>
          </a:bodyPr>
          <a:lstStyle/>
          <a:p>
            <a:r>
              <a:rPr lang="ru-RU" sz="1400" b="1" dirty="0" smtClean="0">
                <a:latin typeface="Century Gothic" panose="020B0502020202020204" pitchFamily="34" charset="0"/>
              </a:rPr>
              <a:t>Муниципальное общеобразовательное автономное учреждение </a:t>
            </a:r>
            <a:br>
              <a:rPr lang="ru-RU" sz="1400" b="1" dirty="0" smtClean="0">
                <a:latin typeface="Century Gothic" panose="020B0502020202020204" pitchFamily="34" charset="0"/>
              </a:rPr>
            </a:br>
            <a:r>
              <a:rPr lang="ru-RU" sz="1400" b="1" dirty="0" smtClean="0">
                <a:latin typeface="Century Gothic" panose="020B0502020202020204" pitchFamily="34" charset="0"/>
              </a:rPr>
              <a:t>гимназия №8 </a:t>
            </a:r>
            <a:r>
              <a:rPr lang="en-US" sz="1400" b="1" dirty="0" smtClean="0">
                <a:latin typeface="Century Gothic" panose="020B0502020202020204" pitchFamily="34" charset="0"/>
                <a:hlinkClick r:id="rId2"/>
              </a:rPr>
              <a:t>www.gs8.ru</a:t>
            </a:r>
            <a:r>
              <a:rPr lang="en-US" sz="1400" b="1" dirty="0" smtClean="0">
                <a:latin typeface="Century Gothic" panose="020B0502020202020204" pitchFamily="34" charset="0"/>
              </a:rPr>
              <a:t> </a:t>
            </a:r>
            <a:endParaRPr lang="ru-RU" sz="1400" b="1" dirty="0">
              <a:latin typeface="Century Gothic" panose="020B0502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04864"/>
            <a:ext cx="6400800" cy="172819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Рекомендации по руководству и написанию школьного проекта </a:t>
            </a:r>
            <a:r>
              <a:rPr lang="ru-RU" dirty="0" smtClean="0">
                <a:solidFill>
                  <a:srgbClr val="002060"/>
                </a:solidFill>
              </a:rPr>
              <a:t>(основные концепты)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23" y="188641"/>
            <a:ext cx="625978" cy="57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782208" y="5301208"/>
            <a:ext cx="50382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Century Gothic" panose="020B0502020202020204" pitchFamily="34" charset="0"/>
              </a:rPr>
              <a:t>Составлено из различных источников, находящихся в свободном доступе. За основу взята модель рекомендаций по подготовке ВКР в НИУ ВШЭ 2017 г.</a:t>
            </a:r>
            <a:endParaRPr lang="ru-RU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62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8612" y="188641"/>
            <a:ext cx="8161860" cy="576063"/>
          </a:xfrm>
          <a:noFill/>
        </p:spPr>
        <p:txBody>
          <a:bodyPr>
            <a:normAutofit/>
          </a:bodyPr>
          <a:lstStyle/>
          <a:p>
            <a:r>
              <a:rPr lang="ru-RU" sz="1400" b="1" dirty="0" smtClean="0">
                <a:latin typeface="Century Gothic" panose="020B0502020202020204" pitchFamily="34" charset="0"/>
              </a:rPr>
              <a:t>Муниципальное общеобразовательное автономное учреждение </a:t>
            </a:r>
            <a:br>
              <a:rPr lang="ru-RU" sz="1400" b="1" dirty="0" smtClean="0">
                <a:latin typeface="Century Gothic" panose="020B0502020202020204" pitchFamily="34" charset="0"/>
              </a:rPr>
            </a:br>
            <a:r>
              <a:rPr lang="ru-RU" sz="1400" b="1" dirty="0" smtClean="0">
                <a:latin typeface="Century Gothic" panose="020B0502020202020204" pitchFamily="34" charset="0"/>
              </a:rPr>
              <a:t>гимназия №8 </a:t>
            </a:r>
            <a:r>
              <a:rPr lang="en-US" sz="1400" b="1" dirty="0" smtClean="0">
                <a:latin typeface="Century Gothic" panose="020B0502020202020204" pitchFamily="34" charset="0"/>
                <a:hlinkClick r:id="rId2"/>
              </a:rPr>
              <a:t>www.gs8.ru</a:t>
            </a:r>
            <a:r>
              <a:rPr lang="en-US" sz="1400" b="1" dirty="0" smtClean="0">
                <a:latin typeface="Century Gothic" panose="020B0502020202020204" pitchFamily="34" charset="0"/>
              </a:rPr>
              <a:t> </a:t>
            </a:r>
            <a:endParaRPr lang="ru-RU" sz="1400" b="1" dirty="0">
              <a:latin typeface="Century Gothic" panose="020B0502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052736"/>
            <a:ext cx="6400800" cy="792088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Жанр работы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23" y="188641"/>
            <a:ext cx="625978" cy="57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777153577"/>
              </p:ext>
            </p:extLst>
          </p:nvPr>
        </p:nvGraphicFramePr>
        <p:xfrm>
          <a:off x="899591" y="2132856"/>
          <a:ext cx="7488833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5" name="Группа 14"/>
          <p:cNvGrpSpPr/>
          <p:nvPr/>
        </p:nvGrpSpPr>
        <p:grpSpPr>
          <a:xfrm>
            <a:off x="899591" y="3573016"/>
            <a:ext cx="7523458" cy="576064"/>
            <a:chOff x="115414" y="0"/>
            <a:chExt cx="7113985" cy="461667"/>
          </a:xfrm>
        </p:grpSpPr>
        <p:sp>
          <p:nvSpPr>
            <p:cNvPr id="16" name="Пятиугольник 15"/>
            <p:cNvSpPr/>
            <p:nvPr/>
          </p:nvSpPr>
          <p:spPr>
            <a:xfrm rot="10800000">
              <a:off x="115414" y="0"/>
              <a:ext cx="7113985" cy="461665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Пятиугольник 4"/>
            <p:cNvSpPr/>
            <p:nvPr/>
          </p:nvSpPr>
          <p:spPr>
            <a:xfrm>
              <a:off x="230830" y="118278"/>
              <a:ext cx="6998569" cy="3433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581" tIns="80010" rIns="149352" bIns="80010" numCol="1" spcCol="1270" anchor="ctr" anchorCtr="0">
              <a:noAutofit/>
            </a:bodyPr>
            <a:lstStyle/>
            <a:p>
              <a:pPr lvl="0" algn="ctr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100" b="1" kern="1200" dirty="0" smtClean="0"/>
                <a:t> </a:t>
              </a:r>
              <a:r>
                <a:rPr lang="ru-RU" sz="2100" b="1" dirty="0"/>
                <a:t>П</a:t>
              </a:r>
              <a:r>
                <a:rPr lang="ru-RU" sz="2100" b="1" kern="1200" dirty="0" smtClean="0"/>
                <a:t>роектная  работа</a:t>
              </a:r>
              <a:endParaRPr lang="ru-RU" sz="2100" kern="1200" dirty="0"/>
            </a:p>
          </p:txBody>
        </p:sp>
      </p:grp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629272"/>
            <a:ext cx="46355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22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8612" y="188641"/>
            <a:ext cx="8161860" cy="576063"/>
          </a:xfrm>
          <a:noFill/>
        </p:spPr>
        <p:txBody>
          <a:bodyPr>
            <a:normAutofit/>
          </a:bodyPr>
          <a:lstStyle/>
          <a:p>
            <a:r>
              <a:rPr lang="ru-RU" sz="1400" b="1" dirty="0" smtClean="0">
                <a:latin typeface="Century Gothic" panose="020B0502020202020204" pitchFamily="34" charset="0"/>
              </a:rPr>
              <a:t>Муниципальное общеобразовательное автономное учреждение </a:t>
            </a:r>
            <a:br>
              <a:rPr lang="ru-RU" sz="1400" b="1" dirty="0" smtClean="0">
                <a:latin typeface="Century Gothic" panose="020B0502020202020204" pitchFamily="34" charset="0"/>
              </a:rPr>
            </a:br>
            <a:r>
              <a:rPr lang="ru-RU" sz="1400" b="1" dirty="0" smtClean="0">
                <a:latin typeface="Century Gothic" panose="020B0502020202020204" pitchFamily="34" charset="0"/>
              </a:rPr>
              <a:t>гимназия №8 </a:t>
            </a:r>
            <a:r>
              <a:rPr lang="en-US" sz="1400" b="1" dirty="0" smtClean="0">
                <a:latin typeface="Century Gothic" panose="020B0502020202020204" pitchFamily="34" charset="0"/>
                <a:hlinkClick r:id="rId2"/>
              </a:rPr>
              <a:t>www.gs8.ru</a:t>
            </a:r>
            <a:r>
              <a:rPr lang="en-US" sz="1400" b="1" dirty="0" smtClean="0">
                <a:latin typeface="Century Gothic" panose="020B0502020202020204" pitchFamily="34" charset="0"/>
              </a:rPr>
              <a:t> </a:t>
            </a:r>
            <a:endParaRPr lang="ru-RU" sz="1400" b="1" dirty="0">
              <a:latin typeface="Century Gothic" panose="020B0502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196752"/>
            <a:ext cx="6400800" cy="122413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Структура работы и примерное содержание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23" y="188641"/>
            <a:ext cx="625978" cy="57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92816" y="2276872"/>
            <a:ext cx="8280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</a:rPr>
              <a:t>Введение</a:t>
            </a:r>
            <a:endParaRPr lang="ru-RU" sz="32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2816" y="3140968"/>
            <a:ext cx="82809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Проблема, на решение которой направлено исследование или проект, тема, актуальность, анализ степени разработанности, цель исследования (проекта), задачи исследования, объект исследования, предмет исследования, методы исследования, в чем новизна исследования.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191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8612" y="188641"/>
            <a:ext cx="8161860" cy="576063"/>
          </a:xfrm>
          <a:noFill/>
        </p:spPr>
        <p:txBody>
          <a:bodyPr>
            <a:normAutofit/>
          </a:bodyPr>
          <a:lstStyle/>
          <a:p>
            <a:r>
              <a:rPr lang="ru-RU" sz="1400" b="1" dirty="0" smtClean="0">
                <a:latin typeface="Century Gothic" panose="020B0502020202020204" pitchFamily="34" charset="0"/>
              </a:rPr>
              <a:t>Муниципальное общеобразовательное автономное учреждение </a:t>
            </a:r>
            <a:br>
              <a:rPr lang="ru-RU" sz="1400" b="1" dirty="0" smtClean="0">
                <a:latin typeface="Century Gothic" panose="020B0502020202020204" pitchFamily="34" charset="0"/>
              </a:rPr>
            </a:br>
            <a:r>
              <a:rPr lang="ru-RU" sz="1400" b="1" dirty="0" smtClean="0">
                <a:latin typeface="Century Gothic" panose="020B0502020202020204" pitchFamily="34" charset="0"/>
              </a:rPr>
              <a:t>гимназия №8 </a:t>
            </a:r>
            <a:r>
              <a:rPr lang="en-US" sz="1400" b="1" dirty="0" smtClean="0">
                <a:latin typeface="Century Gothic" panose="020B0502020202020204" pitchFamily="34" charset="0"/>
                <a:hlinkClick r:id="rId2"/>
              </a:rPr>
              <a:t>www.gs8.ru</a:t>
            </a:r>
            <a:r>
              <a:rPr lang="en-US" sz="1400" b="1" dirty="0" smtClean="0">
                <a:latin typeface="Century Gothic" panose="020B0502020202020204" pitchFamily="34" charset="0"/>
              </a:rPr>
              <a:t> </a:t>
            </a:r>
            <a:endParaRPr lang="ru-RU" sz="1400" b="1" dirty="0">
              <a:latin typeface="Century Gothic" panose="020B0502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196752"/>
            <a:ext cx="6400800" cy="136815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Остановимся на вопросе целеполагания подробнее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23" y="188641"/>
            <a:ext cx="625978" cy="57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60883012"/>
              </p:ext>
            </p:extLst>
          </p:nvPr>
        </p:nvGraphicFramePr>
        <p:xfrm>
          <a:off x="1331640" y="2420888"/>
          <a:ext cx="684076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2582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8612" y="188641"/>
            <a:ext cx="8161860" cy="576063"/>
          </a:xfrm>
          <a:noFill/>
        </p:spPr>
        <p:txBody>
          <a:bodyPr>
            <a:normAutofit/>
          </a:bodyPr>
          <a:lstStyle/>
          <a:p>
            <a:r>
              <a:rPr lang="ru-RU" sz="1400" b="1" dirty="0" smtClean="0">
                <a:latin typeface="Century Gothic" panose="020B0502020202020204" pitchFamily="34" charset="0"/>
              </a:rPr>
              <a:t>Муниципальное общеобразовательное автономное учреждение </a:t>
            </a:r>
            <a:br>
              <a:rPr lang="ru-RU" sz="1400" b="1" dirty="0" smtClean="0">
                <a:latin typeface="Century Gothic" panose="020B0502020202020204" pitchFamily="34" charset="0"/>
              </a:rPr>
            </a:br>
            <a:r>
              <a:rPr lang="ru-RU" sz="1400" b="1" dirty="0" smtClean="0">
                <a:latin typeface="Century Gothic" panose="020B0502020202020204" pitchFamily="34" charset="0"/>
              </a:rPr>
              <a:t>гимназия №8 </a:t>
            </a:r>
            <a:r>
              <a:rPr lang="en-US" sz="1400" b="1" dirty="0" smtClean="0">
                <a:latin typeface="Century Gothic" panose="020B0502020202020204" pitchFamily="34" charset="0"/>
                <a:hlinkClick r:id="rId2"/>
              </a:rPr>
              <a:t>www.gs8.ru</a:t>
            </a:r>
            <a:r>
              <a:rPr lang="en-US" sz="1400" b="1" dirty="0" smtClean="0">
                <a:latin typeface="Century Gothic" panose="020B0502020202020204" pitchFamily="34" charset="0"/>
              </a:rPr>
              <a:t> </a:t>
            </a:r>
            <a:endParaRPr lang="ru-RU" sz="1400" b="1" dirty="0">
              <a:latin typeface="Century Gothic" panose="020B0502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79208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Основная часть работы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23" y="188641"/>
            <a:ext cx="625978" cy="57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2420888"/>
            <a:ext cx="842493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Глава 1.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 В этой главе делается анализ источников, которые удалось привлечь. Источники систематизируются и группируются, предпочтение отдается современным источникам. На основании анализа литературы делаются выводы о направлении практической работы (Делаются выводы о методологии выполнения практической работы, обосновываются применение методов исследований и пр.); </a:t>
            </a:r>
          </a:p>
          <a:p>
            <a:pPr algn="just"/>
            <a:endParaRPr lang="ru-RU" i="1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Глава 2,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 (может быть 2-3). Эта часть работы (самая значимая) представляет собой описание проделанной практической работы. Именно в ней описывается само исследование с приведенными методиками и результатами, или этапы проектирования и представление модели, ее апробация (если работа не была проектной заявкой). В завершении главы делаются выводы о полученных результатах (в случае с проектированием, они сравниваются с задуманными результатами) </a:t>
            </a:r>
            <a:endParaRPr lang="ru-RU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0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8612" y="188641"/>
            <a:ext cx="8161860" cy="576063"/>
          </a:xfrm>
          <a:noFill/>
        </p:spPr>
        <p:txBody>
          <a:bodyPr>
            <a:normAutofit/>
          </a:bodyPr>
          <a:lstStyle/>
          <a:p>
            <a:r>
              <a:rPr lang="ru-RU" sz="1400" b="1" dirty="0" smtClean="0">
                <a:latin typeface="Century Gothic" panose="020B0502020202020204" pitchFamily="34" charset="0"/>
              </a:rPr>
              <a:t>Муниципальное общеобразовательное автономное учреждение </a:t>
            </a:r>
            <a:br>
              <a:rPr lang="ru-RU" sz="1400" b="1" dirty="0" smtClean="0">
                <a:latin typeface="Century Gothic" panose="020B0502020202020204" pitchFamily="34" charset="0"/>
              </a:rPr>
            </a:br>
            <a:r>
              <a:rPr lang="ru-RU" sz="1400" b="1" dirty="0" smtClean="0">
                <a:latin typeface="Century Gothic" panose="020B0502020202020204" pitchFamily="34" charset="0"/>
              </a:rPr>
              <a:t>гимназия №8 </a:t>
            </a:r>
            <a:r>
              <a:rPr lang="en-US" sz="1400" b="1" dirty="0" smtClean="0">
                <a:latin typeface="Century Gothic" panose="020B0502020202020204" pitchFamily="34" charset="0"/>
                <a:hlinkClick r:id="rId2"/>
              </a:rPr>
              <a:t>www.gs8.ru</a:t>
            </a:r>
            <a:r>
              <a:rPr lang="en-US" sz="1400" b="1" dirty="0" smtClean="0">
                <a:latin typeface="Century Gothic" panose="020B0502020202020204" pitchFamily="34" charset="0"/>
              </a:rPr>
              <a:t> </a:t>
            </a:r>
            <a:endParaRPr lang="ru-RU" sz="1400" b="1" dirty="0">
              <a:latin typeface="Century Gothic" panose="020B0502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412776"/>
            <a:ext cx="6400800" cy="79208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Заключение работы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23" y="188641"/>
            <a:ext cx="625978" cy="57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9552" y="2564904"/>
            <a:ext cx="82809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dirty="0" smtClean="0"/>
              <a:t>В заключении необходимо четко сформулировать результаты, полученные в ходе выполнения работы, и основные выводы, к которым пришел автор. Выводы должны быть краткими и органически вытекать из содержания работы. В целом полученные результаты должны доказывать решение поставленных в работе задач, подтверждение правильности выдвинутой гипотезы, достижение цели работы, практическую значимость проведённого исследования.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52122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8612" y="188641"/>
            <a:ext cx="8161860" cy="576063"/>
          </a:xfrm>
          <a:noFill/>
        </p:spPr>
        <p:txBody>
          <a:bodyPr>
            <a:normAutofit/>
          </a:bodyPr>
          <a:lstStyle/>
          <a:p>
            <a:r>
              <a:rPr lang="ru-RU" sz="1400" b="1" dirty="0" smtClean="0">
                <a:latin typeface="Century Gothic" panose="020B0502020202020204" pitchFamily="34" charset="0"/>
              </a:rPr>
              <a:t>Муниципальное общеобразовательное автономное учреждение </a:t>
            </a:r>
            <a:br>
              <a:rPr lang="ru-RU" sz="1400" b="1" dirty="0" smtClean="0">
                <a:latin typeface="Century Gothic" panose="020B0502020202020204" pitchFamily="34" charset="0"/>
              </a:rPr>
            </a:br>
            <a:r>
              <a:rPr lang="ru-RU" sz="1400" b="1" dirty="0" smtClean="0">
                <a:latin typeface="Century Gothic" panose="020B0502020202020204" pitchFamily="34" charset="0"/>
              </a:rPr>
              <a:t>гимназия №8 </a:t>
            </a:r>
            <a:r>
              <a:rPr lang="en-US" sz="1400" b="1" dirty="0" smtClean="0">
                <a:latin typeface="Century Gothic" panose="020B0502020202020204" pitchFamily="34" charset="0"/>
                <a:hlinkClick r:id="rId2"/>
              </a:rPr>
              <a:t>www.gs8.ru</a:t>
            </a:r>
            <a:r>
              <a:rPr lang="en-US" sz="1400" b="1" dirty="0" smtClean="0">
                <a:latin typeface="Century Gothic" panose="020B0502020202020204" pitchFamily="34" charset="0"/>
              </a:rPr>
              <a:t> </a:t>
            </a:r>
            <a:endParaRPr lang="ru-RU" sz="1400" b="1" dirty="0">
              <a:latin typeface="Century Gothic" panose="020B0502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1" y="2204864"/>
            <a:ext cx="7416823" cy="352839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3000" b="1" dirty="0" smtClean="0">
                <a:solidFill>
                  <a:srgbClr val="002060"/>
                </a:solidFill>
              </a:rPr>
              <a:t>   Библиография (не менее 10 источников)</a:t>
            </a:r>
          </a:p>
          <a:p>
            <a:pPr algn="l"/>
            <a:endParaRPr lang="ru-RU" sz="3000" b="1" dirty="0" smtClean="0">
              <a:solidFill>
                <a:srgbClr val="002060"/>
              </a:solidFill>
            </a:endParaRPr>
          </a:p>
          <a:p>
            <a:pPr algn="l"/>
            <a:r>
              <a:rPr lang="ru-RU" sz="3000" b="1" dirty="0" smtClean="0">
                <a:solidFill>
                  <a:srgbClr val="002060"/>
                </a:solidFill>
              </a:rPr>
              <a:t>Приложения (не являются обязательным элементом)</a:t>
            </a:r>
          </a:p>
          <a:p>
            <a:pPr algn="l"/>
            <a:endParaRPr lang="ru-RU" sz="3000" b="1" dirty="0" smtClean="0">
              <a:solidFill>
                <a:srgbClr val="002060"/>
              </a:solidFill>
            </a:endParaRPr>
          </a:p>
          <a:p>
            <a:pPr algn="l"/>
            <a:r>
              <a:rPr lang="ru-RU" sz="3000" b="1" dirty="0" smtClean="0">
                <a:solidFill>
                  <a:srgbClr val="002060"/>
                </a:solidFill>
              </a:rPr>
              <a:t>Рекомендуемый объем   10 – 15 страниц</a:t>
            </a:r>
          </a:p>
          <a:p>
            <a:pPr algn="l"/>
            <a:endParaRPr lang="ru-RU" sz="3000" b="1" dirty="0" smtClean="0">
              <a:solidFill>
                <a:srgbClr val="002060"/>
              </a:solidFill>
            </a:endParaRPr>
          </a:p>
          <a:p>
            <a:pPr algn="l"/>
            <a:r>
              <a:rPr lang="ru-RU" sz="3000" b="1" dirty="0" smtClean="0">
                <a:solidFill>
                  <a:srgbClr val="002060"/>
                </a:solidFill>
              </a:rPr>
              <a:t>Оформление работы </a:t>
            </a:r>
            <a:endParaRPr lang="ru-RU" sz="3000" dirty="0" smtClean="0">
              <a:solidFill>
                <a:srgbClr val="00206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23" y="188641"/>
            <a:ext cx="625978" cy="57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219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8612" y="188641"/>
            <a:ext cx="8161860" cy="576063"/>
          </a:xfrm>
          <a:noFill/>
        </p:spPr>
        <p:txBody>
          <a:bodyPr>
            <a:normAutofit/>
          </a:bodyPr>
          <a:lstStyle/>
          <a:p>
            <a:r>
              <a:rPr lang="ru-RU" sz="1400" b="1" dirty="0" smtClean="0">
                <a:latin typeface="Century Gothic" panose="020B0502020202020204" pitchFamily="34" charset="0"/>
              </a:rPr>
              <a:t>Муниципальное общеобразовательное автономное учреждение </a:t>
            </a:r>
            <a:br>
              <a:rPr lang="ru-RU" sz="1400" b="1" dirty="0" smtClean="0">
                <a:latin typeface="Century Gothic" panose="020B0502020202020204" pitchFamily="34" charset="0"/>
              </a:rPr>
            </a:br>
            <a:r>
              <a:rPr lang="ru-RU" sz="1400" b="1" dirty="0" smtClean="0">
                <a:latin typeface="Century Gothic" panose="020B0502020202020204" pitchFamily="34" charset="0"/>
              </a:rPr>
              <a:t>гимназия №8 </a:t>
            </a:r>
            <a:r>
              <a:rPr lang="en-US" sz="1400" b="1" dirty="0" smtClean="0">
                <a:latin typeface="Century Gothic" panose="020B0502020202020204" pitchFamily="34" charset="0"/>
                <a:hlinkClick r:id="rId2"/>
              </a:rPr>
              <a:t>www.gs8.ru</a:t>
            </a:r>
            <a:r>
              <a:rPr lang="en-US" sz="1400" b="1" dirty="0" smtClean="0">
                <a:latin typeface="Century Gothic" panose="020B0502020202020204" pitchFamily="34" charset="0"/>
              </a:rPr>
              <a:t> </a:t>
            </a:r>
            <a:endParaRPr lang="ru-RU" sz="1400" b="1" dirty="0">
              <a:latin typeface="Century Gothic" panose="020B0502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980728"/>
            <a:ext cx="6400800" cy="64807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Полезно почитать: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23" y="188641"/>
            <a:ext cx="625978" cy="57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58612" y="2132856"/>
            <a:ext cx="816185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Century Gothic" panose="020B0502020202020204" pitchFamily="34" charset="0"/>
              </a:rPr>
              <a:t>•	«Как школьнику написать проект? Анализируем рекомендации компании «Сименс». </a:t>
            </a:r>
            <a:r>
              <a:rPr lang="ru-RU" sz="1400" dirty="0" smtClean="0">
                <a:latin typeface="Century Gothic" panose="020B0502020202020204" pitchFamily="34" charset="0"/>
                <a:hlinkClick r:id="rId4"/>
              </a:rPr>
              <a:t>http://www.schoolnano.ru/node/1506</a:t>
            </a:r>
            <a:endParaRPr lang="ru-RU" sz="1400" dirty="0" smtClean="0">
              <a:latin typeface="Century Gothic" panose="020B0502020202020204" pitchFamily="34" charset="0"/>
            </a:endParaRPr>
          </a:p>
          <a:p>
            <a:endParaRPr lang="ru-RU" sz="1400" dirty="0" smtClean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latin typeface="Century Gothic" panose="020B0502020202020204" pitchFamily="34" charset="0"/>
              </a:rPr>
              <a:t>•	«Как создать детский проект (из опыта работы по созданию проектов младшими школьниками)» </a:t>
            </a:r>
            <a:r>
              <a:rPr lang="ru-RU" sz="1400" dirty="0" smtClean="0">
                <a:latin typeface="Century Gothic" panose="020B0502020202020204" pitchFamily="34" charset="0"/>
                <a:hlinkClick r:id="rId5"/>
              </a:rPr>
              <a:t>http://xn--i1abbnckbmcl9fb.xn--p1ai/%D1%81%D1%82%D0%B0%D1%82%D1%8C%D0%B8/560877/</a:t>
            </a:r>
            <a:endParaRPr lang="ru-RU" sz="1400" dirty="0" smtClean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latin typeface="Century Gothic" panose="020B0502020202020204" pitchFamily="34" charset="0"/>
              </a:rPr>
              <a:t>•	«Исследовательские проекты — самостоятельные (или групповые) проекты учащихся». </a:t>
            </a:r>
            <a:r>
              <a:rPr lang="ru-RU" sz="1400" dirty="0" smtClean="0">
                <a:latin typeface="Century Gothic" panose="020B0502020202020204" pitchFamily="34" charset="0"/>
                <a:hlinkClick r:id="rId6"/>
              </a:rPr>
              <a:t>https://brykova.wordpress.com/</a:t>
            </a:r>
            <a:endParaRPr lang="ru-RU" sz="1400" dirty="0" smtClean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latin typeface="Century Gothic" panose="020B0502020202020204" pitchFamily="34" charset="0"/>
              </a:rPr>
              <a:t>•	«Методы прикладных соц. исследований» books.google.ru/</a:t>
            </a:r>
            <a:r>
              <a:rPr lang="ru-RU" sz="1400" dirty="0" err="1" smtClean="0">
                <a:latin typeface="Century Gothic" panose="020B0502020202020204" pitchFamily="34" charset="0"/>
              </a:rPr>
              <a:t>books?id</a:t>
            </a:r>
            <a:r>
              <a:rPr lang="ru-RU" sz="1400" dirty="0" smtClean="0">
                <a:latin typeface="Century Gothic" panose="020B0502020202020204" pitchFamily="34" charset="0"/>
              </a:rPr>
              <a:t>=i6waIVWkniYC&amp;pg</a:t>
            </a:r>
          </a:p>
          <a:p>
            <a:r>
              <a:rPr lang="ru-RU" sz="1400" dirty="0" smtClean="0">
                <a:latin typeface="Century Gothic" panose="020B0502020202020204" pitchFamily="34" charset="0"/>
              </a:rPr>
              <a:t>•	«Создание школьного проекта в </a:t>
            </a:r>
            <a:r>
              <a:rPr lang="ru-RU" sz="1400" dirty="0" err="1" smtClean="0">
                <a:latin typeface="Century Gothic" panose="020B0502020202020204" pitchFamily="34" charset="0"/>
              </a:rPr>
              <a:t>Google</a:t>
            </a:r>
            <a:r>
              <a:rPr lang="ru-RU" sz="1400" dirty="0" smtClean="0">
                <a:latin typeface="Century Gothic" panose="020B0502020202020204" pitchFamily="34" charset="0"/>
              </a:rPr>
              <a:t> диск». </a:t>
            </a:r>
            <a:r>
              <a:rPr lang="ru-RU" sz="1400" dirty="0" smtClean="0">
                <a:latin typeface="Century Gothic" panose="020B0502020202020204" pitchFamily="34" charset="0"/>
                <a:hlinkClick r:id="rId7"/>
              </a:rPr>
              <a:t>https://www.youtube.com/watch?v=r-TZpA1cpts</a:t>
            </a:r>
            <a:endParaRPr lang="ru-RU" sz="1400" dirty="0" smtClean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latin typeface="Century Gothic" panose="020B0502020202020204" pitchFamily="34" charset="0"/>
              </a:rPr>
              <a:t>•	«Школьные проекты» </a:t>
            </a:r>
            <a:r>
              <a:rPr lang="ru-RU" sz="1400" dirty="0" smtClean="0">
                <a:latin typeface="Century Gothic" panose="020B0502020202020204" pitchFamily="34" charset="0"/>
                <a:hlinkClick r:id="rId8"/>
              </a:rPr>
              <a:t>http://www.edutainme.ru/schoolprojects/</a:t>
            </a:r>
            <a:endParaRPr lang="ru-RU" sz="1400" dirty="0" smtClean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latin typeface="Century Gothic" panose="020B0502020202020204" pitchFamily="34" charset="0"/>
              </a:rPr>
              <a:t>•	«Методические рекомендации по написанию ВКР ВШЭ». </a:t>
            </a:r>
            <a:r>
              <a:rPr lang="ru-RU" sz="1400" dirty="0" smtClean="0">
                <a:latin typeface="Century Gothic" panose="020B0502020202020204" pitchFamily="34" charset="0"/>
                <a:hlinkClick r:id="rId9"/>
              </a:rPr>
              <a:t>https://www.hse.ru/</a:t>
            </a:r>
            <a:endParaRPr lang="ru-RU" sz="1400" dirty="0" smtClean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latin typeface="Century Gothic" panose="020B0502020202020204" pitchFamily="34" charset="0"/>
              </a:rPr>
              <a:t>•	«Учебный проект в школе». </a:t>
            </a:r>
            <a:r>
              <a:rPr lang="ru-RU" sz="1400" dirty="0" smtClean="0">
                <a:latin typeface="Century Gothic" panose="020B0502020202020204" pitchFamily="34" charset="0"/>
                <a:hlinkClick r:id="rId10"/>
              </a:rPr>
              <a:t>https://www.google.ru/url?sa=t&amp;rct=j&amp;q=&amp;esrc=s&amp;source</a:t>
            </a:r>
            <a:endParaRPr lang="ru-RU" sz="1400" dirty="0" smtClean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latin typeface="Century Gothic" panose="020B0502020202020204" pitchFamily="34" charset="0"/>
              </a:rPr>
              <a:t>•	«Что такое учебный проект?» </a:t>
            </a:r>
            <a:r>
              <a:rPr lang="ru-RU" sz="1400" dirty="0" smtClean="0">
                <a:latin typeface="Century Gothic" panose="020B0502020202020204" pitchFamily="34" charset="0"/>
                <a:hlinkClick r:id="rId11"/>
              </a:rPr>
              <a:t>http://persosh2.86.i-schools.ru/files/pedsovet_3.pdf</a:t>
            </a:r>
            <a:endParaRPr lang="ru-RU" sz="1400" dirty="0" smtClean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latin typeface="Century Gothic" panose="020B0502020202020204" pitchFamily="34" charset="0"/>
              </a:rPr>
              <a:t>•	«Цели по SMART. Подробный обзор». </a:t>
            </a:r>
            <a:r>
              <a:rPr lang="ru-RU" sz="1400" dirty="0" smtClean="0">
                <a:latin typeface="Century Gothic" panose="020B0502020202020204" pitchFamily="34" charset="0"/>
                <a:hlinkClick r:id="rId12"/>
              </a:rPr>
              <a:t>http://powerbranding.ru/marketing-strategy/smart-celi/</a:t>
            </a:r>
            <a:endParaRPr lang="ru-RU" sz="1400" dirty="0" smtClean="0">
              <a:latin typeface="Century Gothic" panose="020B0502020202020204" pitchFamily="34" charset="0"/>
            </a:endParaRPr>
          </a:p>
          <a:p>
            <a:endParaRPr lang="ru-RU" sz="1400" dirty="0" smtClean="0">
              <a:latin typeface="Century Gothic" panose="020B0502020202020204" pitchFamily="34" charset="0"/>
            </a:endParaRPr>
          </a:p>
          <a:p>
            <a:endParaRPr lang="ru-RU" sz="1400" dirty="0" smtClean="0">
              <a:latin typeface="Century Gothic" panose="020B0502020202020204" pitchFamily="34" charset="0"/>
            </a:endParaRPr>
          </a:p>
          <a:p>
            <a:r>
              <a:rPr lang="ru-RU" sz="1400" dirty="0" smtClean="0">
                <a:latin typeface="Century Gothic" panose="020B0502020202020204" pitchFamily="34" charset="0"/>
              </a:rPr>
              <a:t>.</a:t>
            </a:r>
            <a:endParaRPr lang="ru-RU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16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8612" y="188641"/>
            <a:ext cx="8161860" cy="576063"/>
          </a:xfrm>
          <a:noFill/>
        </p:spPr>
        <p:txBody>
          <a:bodyPr>
            <a:normAutofit/>
          </a:bodyPr>
          <a:lstStyle/>
          <a:p>
            <a:r>
              <a:rPr lang="ru-RU" sz="1400" b="1" dirty="0" smtClean="0">
                <a:latin typeface="Century Gothic" panose="020B0502020202020204" pitchFamily="34" charset="0"/>
              </a:rPr>
              <a:t>Муниципальное общеобразовательное автономное учреждение </a:t>
            </a:r>
            <a:br>
              <a:rPr lang="ru-RU" sz="1400" b="1" dirty="0" smtClean="0">
                <a:latin typeface="Century Gothic" panose="020B0502020202020204" pitchFamily="34" charset="0"/>
              </a:rPr>
            </a:br>
            <a:r>
              <a:rPr lang="ru-RU" sz="1400" b="1" dirty="0" smtClean="0">
                <a:latin typeface="Century Gothic" panose="020B0502020202020204" pitchFamily="34" charset="0"/>
              </a:rPr>
              <a:t>гимназия №8 </a:t>
            </a:r>
            <a:r>
              <a:rPr lang="en-US" sz="1400" b="1" dirty="0" smtClean="0">
                <a:latin typeface="Century Gothic" panose="020B0502020202020204" pitchFamily="34" charset="0"/>
                <a:hlinkClick r:id="rId2"/>
              </a:rPr>
              <a:t>www.gs8.ru</a:t>
            </a:r>
            <a:r>
              <a:rPr lang="en-US" sz="1400" b="1" dirty="0" smtClean="0">
                <a:latin typeface="Century Gothic" panose="020B0502020202020204" pitchFamily="34" charset="0"/>
              </a:rPr>
              <a:t> </a:t>
            </a:r>
            <a:endParaRPr lang="ru-RU" sz="1400" b="1" dirty="0">
              <a:latin typeface="Century Gothic" panose="020B0502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04864"/>
            <a:ext cx="6400800" cy="172819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Рекомендации по руководству и написанию школьного проекта </a:t>
            </a:r>
            <a:r>
              <a:rPr lang="ru-RU" dirty="0" smtClean="0">
                <a:solidFill>
                  <a:srgbClr val="002060"/>
                </a:solidFill>
              </a:rPr>
              <a:t>(основные концепты)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23" y="188641"/>
            <a:ext cx="625978" cy="57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782208" y="5301208"/>
            <a:ext cx="50382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Century Gothic" panose="020B0502020202020204" pitchFamily="34" charset="0"/>
              </a:rPr>
              <a:t>Составлено из различных источников, находящихся в свободном доступе. За основу взята модель рекомендаций по подготовке ВКР в НИУ ВШЭ 2017 г.</a:t>
            </a:r>
            <a:endParaRPr lang="ru-RU" sz="1400" dirty="0">
              <a:latin typeface="Century Gothic" panose="020B0502020202020204" pitchFamily="34" charset="0"/>
            </a:endParaRPr>
          </a:p>
        </p:txBody>
      </p:sp>
      <p:pic>
        <p:nvPicPr>
          <p:cNvPr id="3075" name="Picture 3" descr="C:\Users\Никитин\Desktop\IMG_796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9392"/>
            <a:ext cx="925252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47664" y="2132856"/>
            <a:ext cx="7247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tx2">
                    <a:lumMod val="50000"/>
                  </a:schemeClr>
                </a:solidFill>
              </a:rPr>
              <a:t>Спасибо за внимание!</a:t>
            </a:r>
            <a:endParaRPr lang="ru-RU" sz="4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6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401</Words>
  <Application>Microsoft Office PowerPoint</Application>
  <PresentationFormat>Экран (4:3)</PresentationFormat>
  <Paragraphs>54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Муниципальное общеобразовательное автономное учреждение  гимназия №8 www.gs8.ru </vt:lpstr>
      <vt:lpstr>Муниципальное общеобразовательное автономное учреждение  гимназия №8 www.gs8.ru </vt:lpstr>
      <vt:lpstr>Муниципальное общеобразовательное автономное учреждение  гимназия №8 www.gs8.ru </vt:lpstr>
      <vt:lpstr>Муниципальное общеобразовательное автономное учреждение  гимназия №8 www.gs8.ru </vt:lpstr>
      <vt:lpstr>Муниципальное общеобразовательное автономное учреждение  гимназия №8 www.gs8.ru </vt:lpstr>
      <vt:lpstr>Муниципальное общеобразовательное автономное учреждение  гимназия №8 www.gs8.ru </vt:lpstr>
      <vt:lpstr>Муниципальное общеобразовательное автономное учреждение  гимназия №8 www.gs8.ru </vt:lpstr>
      <vt:lpstr>Муниципальное общеобразовательное автономное учреждение  гимназия №8 www.gs8.ru </vt:lpstr>
      <vt:lpstr>Муниципальное общеобразовательное автономное учреждение  гимназия №8 www.gs8.ru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общеобразовательное автономное учреждение  гимназия №8 www.gs8.ru</dc:title>
  <dc:creator>Никитин Игорь Владиславович</dc:creator>
  <cp:lastModifiedBy>Никитин Игорь Владиславович</cp:lastModifiedBy>
  <cp:revision>12</cp:revision>
  <dcterms:created xsi:type="dcterms:W3CDTF">2017-11-14T12:48:32Z</dcterms:created>
  <dcterms:modified xsi:type="dcterms:W3CDTF">2017-11-22T15:07:53Z</dcterms:modified>
</cp:coreProperties>
</file>