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7" r:id="rId1"/>
  </p:sldMasterIdLst>
  <p:sldIdLst>
    <p:sldId id="264" r:id="rId2"/>
    <p:sldId id="453" r:id="rId3"/>
    <p:sldId id="456" r:id="rId4"/>
    <p:sldId id="457" r:id="rId5"/>
    <p:sldId id="460" r:id="rId6"/>
    <p:sldId id="465" r:id="rId7"/>
    <p:sldId id="466" r:id="rId8"/>
    <p:sldId id="473" r:id="rId9"/>
    <p:sldId id="474" r:id="rId10"/>
    <p:sldId id="476" r:id="rId11"/>
    <p:sldId id="477" r:id="rId12"/>
    <p:sldId id="478" r:id="rId13"/>
    <p:sldId id="480" r:id="rId14"/>
    <p:sldId id="481" r:id="rId15"/>
    <p:sldId id="482" r:id="rId16"/>
    <p:sldId id="483" r:id="rId17"/>
    <p:sldId id="485" r:id="rId18"/>
    <p:sldId id="486" r:id="rId19"/>
    <p:sldId id="487" r:id="rId20"/>
    <p:sldId id="488" r:id="rId21"/>
    <p:sldId id="489" r:id="rId22"/>
    <p:sldId id="490" r:id="rId23"/>
    <p:sldId id="492" r:id="rId24"/>
    <p:sldId id="495" r:id="rId25"/>
    <p:sldId id="496" r:id="rId26"/>
    <p:sldId id="497" r:id="rId27"/>
    <p:sldId id="498" r:id="rId28"/>
    <p:sldId id="505" r:id="rId29"/>
    <p:sldId id="506" r:id="rId30"/>
    <p:sldId id="507" r:id="rId31"/>
    <p:sldId id="509" r:id="rId32"/>
    <p:sldId id="510" r:id="rId33"/>
    <p:sldId id="511" r:id="rId34"/>
    <p:sldId id="513" r:id="rId35"/>
    <p:sldId id="514" r:id="rId36"/>
    <p:sldId id="516" r:id="rId37"/>
    <p:sldId id="517" r:id="rId38"/>
    <p:sldId id="518" r:id="rId39"/>
    <p:sldId id="519" r:id="rId40"/>
    <p:sldId id="521" r:id="rId41"/>
    <p:sldId id="522" r:id="rId42"/>
    <p:sldId id="523" r:id="rId43"/>
    <p:sldId id="525" r:id="rId44"/>
    <p:sldId id="526" r:id="rId45"/>
    <p:sldId id="527" r:id="rId46"/>
    <p:sldId id="530" r:id="rId47"/>
    <p:sldId id="532" r:id="rId48"/>
    <p:sldId id="533" r:id="rId49"/>
    <p:sldId id="534" r:id="rId50"/>
    <p:sldId id="538" r:id="rId51"/>
    <p:sldId id="541" r:id="rId52"/>
    <p:sldId id="542" r:id="rId53"/>
    <p:sldId id="543" r:id="rId54"/>
    <p:sldId id="544" r:id="rId55"/>
    <p:sldId id="547" r:id="rId56"/>
    <p:sldId id="549" r:id="rId57"/>
    <p:sldId id="553" r:id="rId58"/>
    <p:sldId id="554" r:id="rId59"/>
    <p:sldId id="559" r:id="rId60"/>
    <p:sldId id="560" r:id="rId61"/>
    <p:sldId id="561" r:id="rId62"/>
    <p:sldId id="563" r:id="rId63"/>
    <p:sldId id="564" r:id="rId64"/>
    <p:sldId id="565" r:id="rId65"/>
    <p:sldId id="566" r:id="rId66"/>
    <p:sldId id="568" r:id="rId67"/>
    <p:sldId id="570" r:id="rId68"/>
    <p:sldId id="572" r:id="rId69"/>
    <p:sldId id="577" r:id="rId70"/>
    <p:sldId id="579" r:id="rId71"/>
    <p:sldId id="581" r:id="rId7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990033"/>
    <a:srgbClr val="FF0000"/>
    <a:srgbClr val="CECB5D"/>
    <a:srgbClr val="C9C6BF"/>
    <a:srgbClr val="F9EED0"/>
    <a:srgbClr val="E6F1B5"/>
    <a:srgbClr val="E5E4A9"/>
    <a:srgbClr val="EBF8B6"/>
    <a:srgbClr val="51233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84" autoAdjust="0"/>
    <p:restoredTop sz="94660"/>
  </p:normalViewPr>
  <p:slideViewPr>
    <p:cSldViewPr>
      <p:cViewPr varScale="1">
        <p:scale>
          <a:sx n="98" d="100"/>
          <a:sy n="98" d="100"/>
        </p:scale>
        <p:origin x="-8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E90DD-8384-4596-93A1-94147E5F4816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62355-7017-48BA-BA34-A73C432403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2153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E90DD-8384-4596-93A1-94147E5F4816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62355-7017-48BA-BA34-A73C432403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1237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E90DD-8384-4596-93A1-94147E5F4816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62355-7017-48BA-BA34-A73C432403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2642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E90DD-8384-4596-93A1-94147E5F4816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62355-7017-48BA-BA34-A73C432403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8601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E90DD-8384-4596-93A1-94147E5F4816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62355-7017-48BA-BA34-A73C432403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0624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E90DD-8384-4596-93A1-94147E5F4816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62355-7017-48BA-BA34-A73C432403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0577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E90DD-8384-4596-93A1-94147E5F4816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62355-7017-48BA-BA34-A73C432403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2461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E90DD-8384-4596-93A1-94147E5F4816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62355-7017-48BA-BA34-A73C432403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15154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E90DD-8384-4596-93A1-94147E5F4816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62355-7017-48BA-BA34-A73C432403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588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E90DD-8384-4596-93A1-94147E5F4816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62355-7017-48BA-BA34-A73C432403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5133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E90DD-8384-4596-93A1-94147E5F4816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62355-7017-48BA-BA34-A73C432403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9152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40000"/>
                <a:lumOff val="6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E90DD-8384-4596-93A1-94147E5F4816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62355-7017-48BA-BA34-A73C432403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4812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.mp3"/><Relationship Id="rId6" Type="http://schemas.openxmlformats.org/officeDocument/2006/relationships/image" Target="../media/image2.png"/><Relationship Id="rId5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.mp3"/><Relationship Id="rId6" Type="http://schemas.openxmlformats.org/officeDocument/2006/relationships/image" Target="../media/image2.png"/><Relationship Id="rId5" Type="http://schemas.microsoft.com/office/2007/relationships/media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03648" y="116632"/>
            <a:ext cx="6840760" cy="6624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 rot="21411433">
            <a:off x="2993681" y="2727633"/>
            <a:ext cx="4110127" cy="1792798"/>
          </a:xfrm>
          <a:prstGeom prst="rect">
            <a:avLst/>
          </a:prstGeom>
          <a:noFill/>
          <a:effectLst>
            <a:outerShdw blurRad="50800" dist="38100" dir="1200000" algn="l" rotWithShape="0">
              <a:srgbClr val="663300">
                <a:alpha val="40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850" b="1" dirty="0" smtClean="0">
                <a:solidFill>
                  <a:srgbClr val="002060"/>
                </a:solidFill>
                <a:latin typeface="Tolstyak" pitchFamily="82" charset="0"/>
              </a:rPr>
              <a:t>Книги – юбиляры</a:t>
            </a:r>
          </a:p>
          <a:p>
            <a:pPr algn="ctr"/>
            <a:r>
              <a:rPr lang="ru-RU" sz="7200" b="1" smtClean="0">
                <a:solidFill>
                  <a:srgbClr val="002060"/>
                </a:solidFill>
                <a:latin typeface="Tolstyak" pitchFamily="82" charset="0"/>
              </a:rPr>
              <a:t>2017</a:t>
            </a:r>
            <a:endParaRPr lang="ru-RU" sz="7200" b="1" dirty="0">
              <a:solidFill>
                <a:srgbClr val="002060"/>
              </a:solidFill>
              <a:latin typeface="Tolstyak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20761038">
            <a:off x="59904" y="266359"/>
            <a:ext cx="1431802" cy="1569660"/>
          </a:xfrm>
          <a:prstGeom prst="rect">
            <a:avLst/>
          </a:prstGeom>
          <a:noFill/>
          <a:effectLst>
            <a:outerShdw blurRad="241300" dist="50800" dir="5400000" sx="114000" sy="114000" algn="ctr" rotWithShape="0">
              <a:schemeClr val="tx1">
                <a:alpha val="57000"/>
              </a:schemeClr>
            </a:outerShdw>
          </a:effectLst>
        </p:spPr>
        <p:txBody>
          <a:bodyPr wrap="none" rtlCol="0">
            <a:spAutoFit/>
            <a:scene3d>
              <a:camera prst="isometricOffAxis1Right"/>
              <a:lightRig rig="threePt" dir="t"/>
            </a:scene3d>
            <a:sp3d extrusionH="57150">
              <a:bevelT w="38100" h="38100" prst="convex"/>
            </a:sp3d>
          </a:bodyPr>
          <a:lstStyle/>
          <a:p>
            <a:r>
              <a:rPr lang="ru-RU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50</a:t>
            </a:r>
            <a:endParaRPr lang="ru-RU" sz="9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 rot="1046269">
            <a:off x="7294184" y="274752"/>
            <a:ext cx="1843774" cy="1400383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21000"/>
              </a:srgb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r>
              <a:rPr lang="ru-RU" sz="8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625</a:t>
            </a:r>
            <a:endParaRPr lang="ru-RU" sz="8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 rot="20337210">
            <a:off x="7670021" y="2512475"/>
            <a:ext cx="1099741" cy="1015663"/>
          </a:xfrm>
          <a:prstGeom prst="rect">
            <a:avLst/>
          </a:prstGeom>
          <a:noFill/>
          <a:effectLst>
            <a:outerShdw blurRad="393700" dist="50800" dir="744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6000" b="1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30</a:t>
            </a:r>
            <a:endParaRPr lang="ru-RU" sz="6000" b="1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 rot="365006">
            <a:off x="49963" y="5010862"/>
            <a:ext cx="1369238" cy="1015663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180</a:t>
            </a:r>
            <a:endParaRPr lang="ru-RU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 rot="472830">
            <a:off x="7385915" y="5484425"/>
            <a:ext cx="1660609" cy="1246495"/>
          </a:xfrm>
          <a:prstGeom prst="rect">
            <a:avLst/>
          </a:prstGeom>
          <a:noFill/>
          <a:effectLst>
            <a:outerShdw blurRad="50800" dist="50800" dir="7080000" algn="ctr" rotWithShape="0">
              <a:schemeClr val="accent1">
                <a:lumMod val="50000"/>
                <a:alpha val="90000"/>
              </a:scheme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r>
              <a:rPr lang="ru-RU" sz="7500" b="1" dirty="0" smtClean="0">
                <a:ln w="1905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345</a:t>
            </a:r>
            <a:endParaRPr lang="ru-RU" sz="7500" b="1" dirty="0">
              <a:ln w="19050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 rot="20838132">
            <a:off x="325484" y="3833934"/>
            <a:ext cx="86695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Lef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ru-RU" sz="4400" b="1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75</a:t>
            </a:r>
            <a:endParaRPr lang="ru-RU" sz="4400" b="1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 rot="1088688">
            <a:off x="259003" y="2521963"/>
            <a:ext cx="1033605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r>
              <a:rPr lang="ru-RU" sz="3200" b="1" dirty="0" smtClean="0">
                <a:ln w="19050">
                  <a:solidFill>
                    <a:schemeClr val="tx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290</a:t>
            </a:r>
            <a:endParaRPr lang="ru-RU" sz="3200" b="1" dirty="0">
              <a:ln w="19050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" name="к_ф Мери Поппинс До Свидания - Ветер перемен (минусовка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93647" y="6525344"/>
            <a:ext cx="313532" cy="3135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488">
        <p:fade/>
      </p:transition>
    </mc:Choice>
    <mc:Fallback>
      <p:transition spd="med" advTm="104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5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50"/>
                            </p:stCondLst>
                            <p:childTnLst>
                              <p:par>
                                <p:cTn id="2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5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5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50"/>
                            </p:stCondLst>
                            <p:childTnLst>
                              <p:par>
                                <p:cTn id="41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50"/>
                            </p:stCondLst>
                            <p:childTnLst>
                              <p:par>
                                <p:cTn id="4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/>
      <p:bldP spid="13" grpId="0"/>
      <p:bldP spid="14" grpId="0"/>
    </p:bldLst>
  </p:timing>
  <p:extLst mod="1">
    <p:ext uri="{E180D4A7-C9FB-4DFB-919C-405C955672EB}">
      <p14:showEvtLst xmlns:p14="http://schemas.microsoft.com/office/powerpoint/2010/main" xmlns="">
        <p14:playEvt time="2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332656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94607">
            <a:off x="1984651" y="2452023"/>
            <a:ext cx="2239654" cy="27202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04048" y="1315405"/>
            <a:ext cx="413995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990033"/>
                </a:solidFill>
                <a:latin typeface="Tolstyak" pitchFamily="82" charset="0"/>
              </a:rPr>
              <a:t>830 </a:t>
            </a:r>
            <a:r>
              <a:rPr lang="ru-RU" sz="5400" dirty="0">
                <a:solidFill>
                  <a:srgbClr val="990033"/>
                </a:solidFill>
                <a:latin typeface="Tolstyak" pitchFamily="82" charset="0"/>
              </a:rPr>
              <a:t>лет </a:t>
            </a:r>
            <a:r>
              <a:rPr lang="ru-RU" sz="5400" dirty="0" smtClean="0">
                <a:solidFill>
                  <a:srgbClr val="990033"/>
                </a:solidFill>
                <a:latin typeface="Tolstyak" pitchFamily="82" charset="0"/>
              </a:rPr>
              <a:t/>
            </a:r>
            <a:br>
              <a:rPr lang="ru-RU" sz="5400" dirty="0" smtClean="0">
                <a:solidFill>
                  <a:srgbClr val="990033"/>
                </a:solidFill>
                <a:latin typeface="Tolstyak" pitchFamily="82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Tolstyak" pitchFamily="82" charset="0"/>
              </a:rPr>
              <a:t>со </a:t>
            </a:r>
            <a:r>
              <a:rPr lang="ru-RU" sz="3600" dirty="0">
                <a:solidFill>
                  <a:srgbClr val="002060"/>
                </a:solidFill>
                <a:latin typeface="Tolstyak" pitchFamily="82" charset="0"/>
              </a:rPr>
              <a:t>времени написания поэмы «Слово о полку Игореве</a:t>
            </a:r>
            <a:r>
              <a:rPr lang="ru-RU" sz="3600" dirty="0" smtClean="0">
                <a:solidFill>
                  <a:srgbClr val="002060"/>
                </a:solidFill>
                <a:latin typeface="Tolstyak" pitchFamily="82" charset="0"/>
              </a:rPr>
              <a:t>»</a:t>
            </a:r>
          </a:p>
          <a:p>
            <a:pPr algn="ctr"/>
            <a:r>
              <a:rPr lang="ru-RU" sz="3600" dirty="0">
                <a:solidFill>
                  <a:srgbClr val="990033"/>
                </a:solidFill>
                <a:latin typeface="Tolstyak" pitchFamily="82" charset="0"/>
              </a:rPr>
              <a:t>(1187)</a:t>
            </a:r>
            <a:endParaRPr lang="ru-RU" sz="3600" dirty="0">
              <a:solidFill>
                <a:srgbClr val="002060"/>
              </a:solidFill>
              <a:latin typeface="Tolstyak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14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504">
        <p:fade/>
      </p:transition>
    </mc:Choice>
    <mc:Fallback>
      <p:transition spd="med" advTm="55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332656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932040" y="1268760"/>
            <a:ext cx="413995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33"/>
                </a:solidFill>
                <a:latin typeface="Tolstyak" pitchFamily="82" charset="0"/>
              </a:rPr>
              <a:t>470 лет </a:t>
            </a:r>
          </a:p>
          <a:p>
            <a:pPr algn="ctr"/>
            <a:r>
              <a:rPr lang="ru-RU" sz="3600" dirty="0">
                <a:solidFill>
                  <a:srgbClr val="002060"/>
                </a:solidFill>
                <a:latin typeface="Tolstyak" pitchFamily="82" charset="0"/>
              </a:rPr>
              <a:t>со времени написания «Повести о Петре и </a:t>
            </a:r>
            <a:r>
              <a:rPr lang="ru-RU" sz="3600" dirty="0" err="1">
                <a:solidFill>
                  <a:srgbClr val="002060"/>
                </a:solidFill>
                <a:latin typeface="Tolstyak" pitchFamily="82" charset="0"/>
              </a:rPr>
              <a:t>Февронии</a:t>
            </a:r>
            <a:r>
              <a:rPr lang="ru-RU" sz="3600" dirty="0">
                <a:solidFill>
                  <a:srgbClr val="002060"/>
                </a:solidFill>
                <a:latin typeface="Tolstyak" pitchFamily="82" charset="0"/>
              </a:rPr>
              <a:t> Муромских» </a:t>
            </a:r>
          </a:p>
          <a:p>
            <a:pPr algn="ctr"/>
            <a:r>
              <a:rPr lang="ru-RU" sz="3600" dirty="0">
                <a:solidFill>
                  <a:srgbClr val="990000"/>
                </a:solidFill>
                <a:latin typeface="Tolstyak" pitchFamily="82" charset="0"/>
              </a:rPr>
              <a:t>(1547)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121" r="11121" b="4640"/>
          <a:stretch/>
        </p:blipFill>
        <p:spPr>
          <a:xfrm rot="21058503">
            <a:off x="1973171" y="2292516"/>
            <a:ext cx="2260518" cy="28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6382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467">
        <p:fade/>
      </p:transition>
    </mc:Choice>
    <mc:Fallback>
      <p:transition spd="med" advTm="54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332656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004048" y="1700808"/>
            <a:ext cx="413995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990033"/>
                </a:solidFill>
                <a:latin typeface="Tolstyak" pitchFamily="82" charset="0"/>
              </a:rPr>
              <a:t>465 лет </a:t>
            </a:r>
            <a:r>
              <a:rPr lang="ru-RU" sz="4400" dirty="0" smtClean="0">
                <a:solidFill>
                  <a:srgbClr val="990033"/>
                </a:solidFill>
                <a:latin typeface="Tolstyak" pitchFamily="82" charset="0"/>
              </a:rPr>
              <a:t>назад </a:t>
            </a: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Tolstyak" pitchFamily="82" charset="0"/>
              </a:rPr>
              <a:t>вышел </a:t>
            </a:r>
            <a:r>
              <a:rPr lang="ru-RU" sz="3600" dirty="0">
                <a:solidFill>
                  <a:srgbClr val="002060"/>
                </a:solidFill>
                <a:latin typeface="Tolstyak" pitchFamily="82" charset="0"/>
              </a:rPr>
              <a:t>в свет роман </a:t>
            </a:r>
            <a:endParaRPr lang="ru-RU" sz="36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Tolstyak" pitchFamily="82" charset="0"/>
              </a:rPr>
              <a:t>Ф. Рабле </a:t>
            </a: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Tolstyak" pitchFamily="82" charset="0"/>
              </a:rPr>
              <a:t>«</a:t>
            </a:r>
            <a:r>
              <a:rPr lang="ru-RU" sz="3600" dirty="0" err="1">
                <a:solidFill>
                  <a:srgbClr val="002060"/>
                </a:solidFill>
                <a:latin typeface="Tolstyak" pitchFamily="82" charset="0"/>
              </a:rPr>
              <a:t>Гаргантюа</a:t>
            </a:r>
            <a:r>
              <a:rPr lang="ru-RU" sz="3600" dirty="0">
                <a:solidFill>
                  <a:srgbClr val="002060"/>
                </a:solidFill>
                <a:latin typeface="Tolstyak" pitchFamily="82" charset="0"/>
              </a:rPr>
              <a:t> и </a:t>
            </a:r>
            <a:r>
              <a:rPr lang="ru-RU" sz="3600" dirty="0" err="1">
                <a:solidFill>
                  <a:srgbClr val="002060"/>
                </a:solidFill>
                <a:latin typeface="Tolstyak" pitchFamily="82" charset="0"/>
              </a:rPr>
              <a:t>Пантагрюэль</a:t>
            </a:r>
            <a:r>
              <a:rPr lang="ru-RU" sz="3600" dirty="0">
                <a:solidFill>
                  <a:srgbClr val="002060"/>
                </a:solidFill>
                <a:latin typeface="Tolstyak" pitchFamily="82" charset="0"/>
              </a:rPr>
              <a:t>»</a:t>
            </a:r>
          </a:p>
          <a:p>
            <a:pPr algn="ctr"/>
            <a:r>
              <a:rPr lang="ru-RU" sz="3600" dirty="0">
                <a:solidFill>
                  <a:srgbClr val="990033"/>
                </a:solidFill>
                <a:latin typeface="Tolstyak" pitchFamily="82" charset="0"/>
              </a:rPr>
              <a:t>(1552)</a:t>
            </a:r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39774">
            <a:off x="2131117" y="2287890"/>
            <a:ext cx="2023012" cy="291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8768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019">
        <p:fade/>
      </p:transition>
    </mc:Choice>
    <mc:Fallback>
      <p:transition spd="med" advTm="60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1520" y="332656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6056" y="836712"/>
            <a:ext cx="406794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990033"/>
                </a:solidFill>
                <a:latin typeface="Tolstyak" pitchFamily="82" charset="0"/>
              </a:rPr>
              <a:t>320 лет </a:t>
            </a:r>
            <a:r>
              <a:rPr lang="ru-RU" sz="4000" dirty="0" smtClean="0">
                <a:solidFill>
                  <a:srgbClr val="990033"/>
                </a:solidFill>
                <a:latin typeface="Tolstyak" pitchFamily="82" charset="0"/>
              </a:rPr>
              <a:t>назад</a:t>
            </a:r>
          </a:p>
          <a:p>
            <a:pPr algn="ctr"/>
            <a:r>
              <a:rPr lang="ru-RU" sz="4000" dirty="0" smtClean="0">
                <a:solidFill>
                  <a:srgbClr val="990033"/>
                </a:solidFill>
                <a:latin typeface="Tolstyak" pitchFamily="82" charset="0"/>
              </a:rPr>
              <a:t> </a:t>
            </a:r>
            <a:r>
              <a:rPr lang="ru-RU" sz="3200" dirty="0">
                <a:solidFill>
                  <a:srgbClr val="002060"/>
                </a:solidFill>
                <a:latin typeface="Tolstyak" pitchFamily="82" charset="0"/>
              </a:rPr>
              <a:t>вышли в свет </a:t>
            </a:r>
            <a:endParaRPr lang="ru-RU" sz="32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olstyak" pitchFamily="82" charset="0"/>
              </a:rPr>
              <a:t>«</a:t>
            </a:r>
            <a:r>
              <a:rPr lang="ru-RU" sz="3200" dirty="0">
                <a:solidFill>
                  <a:srgbClr val="002060"/>
                </a:solidFill>
                <a:latin typeface="Tolstyak" pitchFamily="82" charset="0"/>
              </a:rPr>
              <a:t>Сказки матушки Гусыни» Шарля Перро</a:t>
            </a:r>
          </a:p>
          <a:p>
            <a:pPr algn="ctr"/>
            <a:r>
              <a:rPr lang="ru-RU" sz="2800" dirty="0">
                <a:solidFill>
                  <a:srgbClr val="002060"/>
                </a:solidFill>
                <a:latin typeface="Tolstyak" pitchFamily="82" charset="0"/>
              </a:rPr>
              <a:t>«Золушка, или Хрустальная туфелька», </a:t>
            </a:r>
            <a:endParaRPr lang="ru-RU" sz="28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Tolstyak" pitchFamily="82" charset="0"/>
              </a:rPr>
              <a:t>«</a:t>
            </a:r>
            <a:r>
              <a:rPr lang="ru-RU" sz="2800" dirty="0">
                <a:solidFill>
                  <a:srgbClr val="002060"/>
                </a:solidFill>
                <a:latin typeface="Tolstyak" pitchFamily="82" charset="0"/>
              </a:rPr>
              <a:t>Кот в сапогах», «Мальчик-с-пальчик», «Синяя борода» и др</a:t>
            </a:r>
            <a:r>
              <a:rPr lang="ru-RU" sz="2800" dirty="0" smtClean="0">
                <a:solidFill>
                  <a:srgbClr val="002060"/>
                </a:solidFill>
                <a:latin typeface="Tolstyak" pitchFamily="82" charset="0"/>
              </a:rPr>
              <a:t>.</a:t>
            </a:r>
          </a:p>
          <a:p>
            <a:pPr algn="ctr"/>
            <a:r>
              <a:rPr lang="ru-RU" sz="2800" dirty="0">
                <a:solidFill>
                  <a:srgbClr val="990033"/>
                </a:solidFill>
                <a:latin typeface="Tolstyak" pitchFamily="82" charset="0"/>
              </a:rPr>
              <a:t>(1697)</a:t>
            </a:r>
            <a:endParaRPr lang="ru-RU" sz="2800" dirty="0" smtClean="0">
              <a:solidFill>
                <a:srgbClr val="990033"/>
              </a:solidFill>
              <a:latin typeface="Tolstyak" pitchFamily="82" charset="0"/>
            </a:endParaRPr>
          </a:p>
          <a:p>
            <a:pPr algn="ctr"/>
            <a:endParaRPr lang="ru-RU" sz="2800" dirty="0">
              <a:solidFill>
                <a:srgbClr val="990033"/>
              </a:solidFill>
              <a:latin typeface="Tolstyak" pitchFamily="8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50151">
            <a:off x="2119839" y="2253917"/>
            <a:ext cx="2124045" cy="300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9673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308">
        <p:fade/>
      </p:transition>
    </mc:Choice>
    <mc:Fallback>
      <p:transition spd="med" advTm="63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1520" y="332656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990033"/>
                </a:solidFill>
                <a:latin typeface="Tolstyak" pitchFamily="82" charset="0"/>
              </a:rPr>
              <a:t>225 лет </a:t>
            </a: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Tolstyak" pitchFamily="82" charset="0"/>
              </a:rPr>
              <a:t>со времени написания </a:t>
            </a: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Tolstyak" pitchFamily="82" charset="0"/>
              </a:rPr>
              <a:t>и выхода </a:t>
            </a: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Tolstyak" pitchFamily="82" charset="0"/>
              </a:rPr>
              <a:t>в свет повести </a:t>
            </a: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Tolstyak" pitchFamily="82" charset="0"/>
              </a:rPr>
              <a:t>Н.М. Карамзина «Бедная Лиза» </a:t>
            </a:r>
            <a:r>
              <a:rPr lang="ru-RU" sz="3600" dirty="0" smtClean="0">
                <a:solidFill>
                  <a:srgbClr val="990033"/>
                </a:solidFill>
                <a:latin typeface="Tolstyak" pitchFamily="82" charset="0"/>
              </a:rPr>
              <a:t>(1792) </a:t>
            </a:r>
          </a:p>
          <a:p>
            <a:pPr algn="ctr"/>
            <a:endParaRPr lang="ru-RU" sz="3600" dirty="0">
              <a:solidFill>
                <a:srgbClr val="990033"/>
              </a:solidFill>
              <a:latin typeface="Tolstyak" pitchFamily="8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251547">
            <a:off x="2126443" y="2227585"/>
            <a:ext cx="2024656" cy="300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81711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866">
        <p:fade/>
      </p:transition>
    </mc:Choice>
    <mc:Fallback>
      <p:transition spd="med" advTm="58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1520" y="332656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990033"/>
                </a:solidFill>
                <a:latin typeface="Tolstyak" pitchFamily="82" charset="0"/>
              </a:rPr>
              <a:t>205 лет назад </a:t>
            </a:r>
            <a:endParaRPr lang="ru-RU" sz="4000" dirty="0" smtClean="0">
              <a:solidFill>
                <a:srgbClr val="990033"/>
              </a:solidFill>
              <a:latin typeface="Tolstyak" pitchFamily="82" charset="0"/>
            </a:endParaRP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Tolstyak" pitchFamily="82" charset="0"/>
              </a:rPr>
              <a:t>вышел </a:t>
            </a:r>
            <a:r>
              <a:rPr lang="ru-RU" sz="3200" dirty="0">
                <a:solidFill>
                  <a:srgbClr val="002060"/>
                </a:solidFill>
                <a:latin typeface="Tolstyak" pitchFamily="82" charset="0"/>
              </a:rPr>
              <a:t>в свет </a:t>
            </a:r>
            <a:endParaRPr lang="ru-RU" sz="32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en-US" sz="3200" dirty="0" smtClean="0">
                <a:solidFill>
                  <a:srgbClr val="002060"/>
                </a:solidFill>
                <a:latin typeface="Tolstyak" pitchFamily="82" charset="0"/>
              </a:rPr>
              <a:t>I</a:t>
            </a:r>
            <a:r>
              <a:rPr lang="ru-RU" sz="3200" dirty="0" smtClean="0">
                <a:solidFill>
                  <a:srgbClr val="002060"/>
                </a:solidFill>
                <a:latin typeface="Tolstyak" pitchFamily="82" charset="0"/>
              </a:rPr>
              <a:t> </a:t>
            </a:r>
            <a:r>
              <a:rPr lang="ru-RU" sz="3200" dirty="0">
                <a:solidFill>
                  <a:srgbClr val="002060"/>
                </a:solidFill>
                <a:latin typeface="Tolstyak" pitchFamily="82" charset="0"/>
              </a:rPr>
              <a:t>том сказок братьев Гримм «Детские и семейные сказки» </a:t>
            </a:r>
            <a:endParaRPr lang="ru-RU" sz="32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Tolstyak" pitchFamily="82" charset="0"/>
              </a:rPr>
              <a:t>(</a:t>
            </a:r>
            <a:r>
              <a:rPr lang="ru-RU" sz="2400" dirty="0">
                <a:solidFill>
                  <a:srgbClr val="002060"/>
                </a:solidFill>
                <a:latin typeface="Tolstyak" pitchFamily="82" charset="0"/>
              </a:rPr>
              <a:t>куда вошли сказки «Золотой гусь», </a:t>
            </a:r>
            <a:endParaRPr lang="ru-RU" sz="24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Tolstyak" pitchFamily="82" charset="0"/>
              </a:rPr>
              <a:t>«</a:t>
            </a:r>
            <a:r>
              <a:rPr lang="ru-RU" sz="2400" dirty="0">
                <a:solidFill>
                  <a:srgbClr val="002060"/>
                </a:solidFill>
                <a:latin typeface="Tolstyak" pitchFamily="82" charset="0"/>
              </a:rPr>
              <a:t>Король-Лягушонок, или Железный Генрих» и др.) </a:t>
            </a:r>
            <a:endParaRPr lang="ru-RU" sz="24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3600" dirty="0" smtClean="0">
                <a:solidFill>
                  <a:srgbClr val="990033"/>
                </a:solidFill>
                <a:latin typeface="Tolstyak" pitchFamily="82" charset="0"/>
              </a:rPr>
              <a:t>  (</a:t>
            </a:r>
            <a:r>
              <a:rPr lang="ru-RU" sz="3600" dirty="0">
                <a:solidFill>
                  <a:srgbClr val="990033"/>
                </a:solidFill>
                <a:latin typeface="Tolstyak" pitchFamily="82" charset="0"/>
              </a:rPr>
              <a:t>1812)	</a:t>
            </a:r>
            <a:r>
              <a:rPr lang="ru-RU" sz="2400" dirty="0">
                <a:solidFill>
                  <a:srgbClr val="990033"/>
                </a:solidFill>
                <a:latin typeface="Tolstyak" pitchFamily="82" charset="0"/>
              </a:rPr>
              <a:t> </a:t>
            </a:r>
          </a:p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77441">
            <a:off x="2071692" y="2324418"/>
            <a:ext cx="2124484" cy="283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6747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994">
        <p:fade/>
      </p:transition>
    </mc:Choice>
    <mc:Fallback>
      <p:transition spd="med" advTm="49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9369" y="332656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21973" y="836712"/>
            <a:ext cx="432988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00"/>
                </a:solidFill>
                <a:latin typeface="Tolstyak" pitchFamily="82" charset="0"/>
              </a:rPr>
              <a:t>195 лет </a:t>
            </a:r>
            <a:endParaRPr lang="ru-RU" sz="5400" dirty="0" smtClean="0">
              <a:solidFill>
                <a:srgbClr val="990000"/>
              </a:solidFill>
              <a:latin typeface="Tolstyak" pitchFamily="82" charset="0"/>
            </a:endParaRP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Tolstyak" pitchFamily="82" charset="0"/>
              </a:rPr>
              <a:t>со </a:t>
            </a:r>
            <a:r>
              <a:rPr lang="ru-RU" sz="3600" dirty="0">
                <a:solidFill>
                  <a:srgbClr val="002060"/>
                </a:solidFill>
                <a:latin typeface="Tolstyak" pitchFamily="82" charset="0"/>
              </a:rPr>
              <a:t>времени написания стихотворения </a:t>
            </a:r>
            <a:endParaRPr lang="ru-RU" sz="36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Tolstyak" pitchFamily="82" charset="0"/>
              </a:rPr>
              <a:t>А</a:t>
            </a:r>
            <a:r>
              <a:rPr lang="ru-RU" sz="3600" dirty="0">
                <a:solidFill>
                  <a:srgbClr val="002060"/>
                </a:solidFill>
                <a:latin typeface="Tolstyak" pitchFamily="82" charset="0"/>
              </a:rPr>
              <a:t>. С. Пушкина </a:t>
            </a:r>
            <a:endParaRPr lang="ru-RU" sz="36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Tolstyak" pitchFamily="82" charset="0"/>
              </a:rPr>
              <a:t>«</a:t>
            </a:r>
            <a:r>
              <a:rPr lang="ru-RU" sz="3600" dirty="0">
                <a:solidFill>
                  <a:srgbClr val="002060"/>
                </a:solidFill>
                <a:latin typeface="Tolstyak" pitchFamily="82" charset="0"/>
              </a:rPr>
              <a:t>Песнь о вещем Олеге» </a:t>
            </a:r>
          </a:p>
          <a:p>
            <a:pPr algn="ctr"/>
            <a:r>
              <a:rPr lang="ru-RU" sz="4800" dirty="0">
                <a:solidFill>
                  <a:srgbClr val="990000"/>
                </a:solidFill>
                <a:latin typeface="Tolstyak" pitchFamily="82" charset="0"/>
              </a:rPr>
              <a:t>(1822)</a:t>
            </a:r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26" t="2750" r="2257" b="2750"/>
          <a:stretch/>
        </p:blipFill>
        <p:spPr>
          <a:xfrm rot="21047556">
            <a:off x="2016289" y="2287301"/>
            <a:ext cx="2161554" cy="286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91057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784">
        <p:fade/>
      </p:transition>
    </mc:Choice>
    <mc:Fallback>
      <p:transition spd="med" advTm="57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9369" y="332656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14119" y="1094277"/>
            <a:ext cx="4329881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33"/>
                </a:solidFill>
                <a:latin typeface="Tolstyak" pitchFamily="82" charset="0"/>
              </a:rPr>
              <a:t>190 лет </a:t>
            </a:r>
            <a:endParaRPr lang="ru-RU" sz="5400" dirty="0" smtClean="0">
              <a:solidFill>
                <a:srgbClr val="990033"/>
              </a:solidFill>
              <a:latin typeface="Tolstyak" pitchFamily="82" charset="0"/>
            </a:endParaRP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itchFamily="82" charset="0"/>
              </a:rPr>
              <a:t>сказке В</a:t>
            </a:r>
            <a:r>
              <a:rPr lang="ru-RU" sz="4800" dirty="0">
                <a:solidFill>
                  <a:srgbClr val="002060"/>
                </a:solidFill>
                <a:latin typeface="Tolstyak" pitchFamily="82" charset="0"/>
              </a:rPr>
              <a:t>. </a:t>
            </a:r>
            <a:r>
              <a:rPr lang="ru-RU" sz="4800" dirty="0" err="1">
                <a:solidFill>
                  <a:srgbClr val="002060"/>
                </a:solidFill>
                <a:latin typeface="Tolstyak" pitchFamily="82" charset="0"/>
              </a:rPr>
              <a:t>Гауфа</a:t>
            </a:r>
            <a:r>
              <a:rPr lang="ru-RU" sz="4800" dirty="0">
                <a:solidFill>
                  <a:srgbClr val="002060"/>
                </a:solidFill>
                <a:latin typeface="Tolstyak" pitchFamily="82" charset="0"/>
              </a:rPr>
              <a:t> </a:t>
            </a:r>
            <a:endParaRPr lang="ru-RU" sz="48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itchFamily="82" charset="0"/>
              </a:rPr>
              <a:t>«</a:t>
            </a:r>
            <a:r>
              <a:rPr lang="ru-RU" sz="4800" dirty="0">
                <a:solidFill>
                  <a:srgbClr val="002060"/>
                </a:solidFill>
                <a:latin typeface="Tolstyak" pitchFamily="82" charset="0"/>
              </a:rPr>
              <a:t>Карлик-Нос»</a:t>
            </a:r>
          </a:p>
          <a:p>
            <a:pPr algn="ctr"/>
            <a:r>
              <a:rPr lang="ru-RU" sz="4800" dirty="0">
                <a:solidFill>
                  <a:srgbClr val="990033"/>
                </a:solidFill>
                <a:latin typeface="Tolstyak" pitchFamily="82" charset="0"/>
              </a:rPr>
              <a:t>(1827)</a:t>
            </a:r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36707">
            <a:off x="2094282" y="2243918"/>
            <a:ext cx="2084263" cy="291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95120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235">
        <p:fade/>
      </p:transition>
    </mc:Choice>
    <mc:Fallback>
      <p:transition spd="med" advTm="42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9369" y="332656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7701" y="980728"/>
            <a:ext cx="4329881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00"/>
                </a:solidFill>
                <a:latin typeface="Tolstyak" pitchFamily="82" charset="0"/>
              </a:rPr>
              <a:t>185 лет </a:t>
            </a:r>
            <a:endParaRPr lang="ru-RU" sz="5400" dirty="0" smtClean="0">
              <a:solidFill>
                <a:srgbClr val="990000"/>
              </a:solidFill>
              <a:latin typeface="Tolstyak" pitchFamily="82" charset="0"/>
            </a:endParaRP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Tolstyak" pitchFamily="82" charset="0"/>
              </a:rPr>
              <a:t> сказке  </a:t>
            </a:r>
            <a:r>
              <a:rPr lang="ru-RU" sz="3600" dirty="0">
                <a:solidFill>
                  <a:srgbClr val="002060"/>
                </a:solidFill>
                <a:latin typeface="Tolstyak" pitchFamily="82" charset="0"/>
              </a:rPr>
              <a:t>А. С. Пушкина </a:t>
            </a:r>
            <a:r>
              <a:rPr lang="ru-RU" sz="3600" dirty="0" smtClean="0">
                <a:solidFill>
                  <a:srgbClr val="002060"/>
                </a:solidFill>
                <a:latin typeface="Tolstyak" pitchFamily="82" charset="0"/>
              </a:rPr>
              <a:t> </a:t>
            </a:r>
            <a:r>
              <a:rPr lang="ru-RU" sz="3600" dirty="0">
                <a:solidFill>
                  <a:srgbClr val="002060"/>
                </a:solidFill>
                <a:latin typeface="Tolstyak" pitchFamily="82" charset="0"/>
              </a:rPr>
              <a:t>«</a:t>
            </a:r>
            <a:r>
              <a:rPr lang="ru-RU" sz="3600" dirty="0" smtClean="0">
                <a:solidFill>
                  <a:srgbClr val="002060"/>
                </a:solidFill>
                <a:latin typeface="Tolstyak" pitchFamily="82" charset="0"/>
              </a:rPr>
              <a:t>Сказка  о </a:t>
            </a:r>
            <a:r>
              <a:rPr lang="ru-RU" sz="3600" dirty="0">
                <a:solidFill>
                  <a:srgbClr val="002060"/>
                </a:solidFill>
                <a:latin typeface="Tolstyak" pitchFamily="82" charset="0"/>
              </a:rPr>
              <a:t>царе </a:t>
            </a:r>
            <a:r>
              <a:rPr lang="ru-RU" sz="3600" dirty="0" err="1">
                <a:solidFill>
                  <a:srgbClr val="002060"/>
                </a:solidFill>
                <a:latin typeface="Tolstyak" pitchFamily="82" charset="0"/>
              </a:rPr>
              <a:t>Салтане</a:t>
            </a:r>
            <a:r>
              <a:rPr lang="ru-RU" sz="3600" dirty="0">
                <a:solidFill>
                  <a:srgbClr val="002060"/>
                </a:solidFill>
                <a:latin typeface="Tolstyak" pitchFamily="82" charset="0"/>
              </a:rPr>
              <a:t>»</a:t>
            </a:r>
          </a:p>
          <a:p>
            <a:pPr algn="ctr"/>
            <a:r>
              <a:rPr lang="ru-RU" sz="3600" dirty="0">
                <a:solidFill>
                  <a:srgbClr val="990000"/>
                </a:solidFill>
                <a:latin typeface="Tolstyak" pitchFamily="82" charset="0"/>
              </a:rPr>
              <a:t>(1832)</a:t>
            </a:r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218760">
            <a:off x="2129399" y="2308583"/>
            <a:ext cx="2030752" cy="281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52850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980">
        <p:fade/>
      </p:transition>
    </mc:Choice>
    <mc:Fallback>
      <p:transition spd="med" advTm="49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9369" y="332656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68724">
            <a:off x="2160791" y="2252343"/>
            <a:ext cx="1916277" cy="301474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79270" y="798537"/>
            <a:ext cx="4329881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00"/>
                </a:solidFill>
                <a:latin typeface="Tolstyak" pitchFamily="82" charset="0"/>
              </a:rPr>
              <a:t>185 лет </a:t>
            </a: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Tolstyak" pitchFamily="82" charset="0"/>
              </a:rPr>
              <a:t>повести Н.В</a:t>
            </a:r>
            <a:r>
              <a:rPr lang="ru-RU" sz="3600" dirty="0">
                <a:solidFill>
                  <a:srgbClr val="002060"/>
                </a:solidFill>
                <a:latin typeface="Tolstyak" pitchFamily="82" charset="0"/>
              </a:rPr>
              <a:t>. Гоголя </a:t>
            </a:r>
          </a:p>
          <a:p>
            <a:pPr algn="ctr"/>
            <a:r>
              <a:rPr lang="ru-RU" sz="3600" dirty="0">
                <a:solidFill>
                  <a:srgbClr val="002060"/>
                </a:solidFill>
                <a:latin typeface="Tolstyak" pitchFamily="82" charset="0"/>
              </a:rPr>
              <a:t>«Вечера </a:t>
            </a:r>
            <a:r>
              <a:rPr lang="ru-RU" sz="3600" dirty="0" smtClean="0">
                <a:solidFill>
                  <a:srgbClr val="002060"/>
                </a:solidFill>
                <a:latin typeface="Tolstyak" pitchFamily="82" charset="0"/>
              </a:rPr>
              <a:t>на </a:t>
            </a:r>
            <a:r>
              <a:rPr lang="ru-RU" sz="3600" dirty="0">
                <a:solidFill>
                  <a:srgbClr val="002060"/>
                </a:solidFill>
                <a:latin typeface="Tolstyak" pitchFamily="82" charset="0"/>
              </a:rPr>
              <a:t>хуторе </a:t>
            </a:r>
          </a:p>
          <a:p>
            <a:pPr algn="ctr"/>
            <a:r>
              <a:rPr lang="ru-RU" sz="3600" dirty="0">
                <a:solidFill>
                  <a:srgbClr val="002060"/>
                </a:solidFill>
                <a:latin typeface="Tolstyak" pitchFamily="82" charset="0"/>
              </a:rPr>
              <a:t>близ Диканьки»</a:t>
            </a:r>
            <a:r>
              <a:rPr lang="ru-RU" sz="3600" dirty="0">
                <a:solidFill>
                  <a:srgbClr val="990000"/>
                </a:solidFill>
                <a:latin typeface="Tolstyak" pitchFamily="82" charset="0"/>
              </a:rPr>
              <a:t> </a:t>
            </a:r>
          </a:p>
          <a:p>
            <a:pPr algn="ctr"/>
            <a:r>
              <a:rPr lang="ru-RU" sz="3600" dirty="0">
                <a:solidFill>
                  <a:srgbClr val="990000"/>
                </a:solidFill>
                <a:latin typeface="Tolstyak" pitchFamily="82" charset="0"/>
              </a:rPr>
              <a:t>(1832)	</a:t>
            </a:r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0455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495">
        <p:fade/>
      </p:transition>
    </mc:Choice>
    <mc:Fallback>
      <p:transition spd="med" advTm="54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9369" y="332656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64584" y="1035895"/>
            <a:ext cx="4329881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990033"/>
                </a:solidFill>
                <a:latin typeface="Tolstyak" pitchFamily="82" charset="0"/>
              </a:rPr>
              <a:t>180 лет назад </a:t>
            </a:r>
            <a:r>
              <a:rPr lang="ru-RU" sz="4000" dirty="0">
                <a:solidFill>
                  <a:srgbClr val="002060"/>
                </a:solidFill>
                <a:latin typeface="Tolstyak" pitchFamily="82" charset="0"/>
              </a:rPr>
              <a:t>написаны стихотворения </a:t>
            </a:r>
            <a:endParaRPr lang="ru-RU" sz="40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itchFamily="82" charset="0"/>
              </a:rPr>
              <a:t>М</a:t>
            </a:r>
            <a:r>
              <a:rPr lang="ru-RU" sz="4000" dirty="0">
                <a:solidFill>
                  <a:srgbClr val="002060"/>
                </a:solidFill>
                <a:latin typeface="Tolstyak" pitchFamily="82" charset="0"/>
              </a:rPr>
              <a:t>. Ю. Лермонтова «Бородино», </a:t>
            </a:r>
            <a:endParaRPr lang="ru-RU" sz="40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itchFamily="82" charset="0"/>
              </a:rPr>
              <a:t>«</a:t>
            </a:r>
            <a:r>
              <a:rPr lang="ru-RU" sz="4000" dirty="0">
                <a:solidFill>
                  <a:srgbClr val="002060"/>
                </a:solidFill>
                <a:latin typeface="Tolstyak" pitchFamily="82" charset="0"/>
              </a:rPr>
              <a:t>Смерть поэта»</a:t>
            </a:r>
          </a:p>
          <a:p>
            <a:pPr algn="ctr"/>
            <a:r>
              <a:rPr lang="ru-RU" sz="4000" dirty="0">
                <a:solidFill>
                  <a:srgbClr val="990033"/>
                </a:solidFill>
                <a:latin typeface="Tolstyak" pitchFamily="82" charset="0"/>
              </a:rPr>
              <a:t>(1837)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70" t="1701" r="2137" b="1701"/>
          <a:stretch/>
        </p:blipFill>
        <p:spPr>
          <a:xfrm rot="21291645">
            <a:off x="2102966" y="2290139"/>
            <a:ext cx="2031553" cy="284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9161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918">
        <p:fade/>
      </p:transition>
    </mc:Choice>
    <mc:Fallback>
      <p:transition spd="med" advTm="49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2076" y="434289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64584" y="1035895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75798" y="1127646"/>
            <a:ext cx="432988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33"/>
                </a:solidFill>
                <a:latin typeface="Tolstyak" pitchFamily="82" charset="0"/>
              </a:rPr>
              <a:t>180 лет </a:t>
            </a:r>
            <a:endParaRPr lang="ru-RU" sz="5400" dirty="0" smtClean="0">
              <a:solidFill>
                <a:srgbClr val="990033"/>
              </a:solidFill>
              <a:latin typeface="Tolstyak" pitchFamily="82" charset="0"/>
            </a:endParaRP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itchFamily="82" charset="0"/>
              </a:rPr>
              <a:t>сказкам </a:t>
            </a: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itchFamily="82" charset="0"/>
              </a:rPr>
              <a:t>Г</a:t>
            </a:r>
            <a:r>
              <a:rPr lang="ru-RU" sz="4000" dirty="0">
                <a:solidFill>
                  <a:srgbClr val="002060"/>
                </a:solidFill>
                <a:latin typeface="Tolstyak" pitchFamily="82" charset="0"/>
              </a:rPr>
              <a:t>. Х. </a:t>
            </a:r>
            <a:r>
              <a:rPr lang="ru-RU" sz="4000" dirty="0" err="1">
                <a:solidFill>
                  <a:srgbClr val="002060"/>
                </a:solidFill>
                <a:latin typeface="Tolstyak" pitchFamily="82" charset="0"/>
              </a:rPr>
              <a:t>Андерсона</a:t>
            </a:r>
            <a:r>
              <a:rPr lang="ru-RU" sz="4000" dirty="0">
                <a:solidFill>
                  <a:srgbClr val="002060"/>
                </a:solidFill>
                <a:latin typeface="Tolstyak" pitchFamily="82" charset="0"/>
              </a:rPr>
              <a:t> </a:t>
            </a:r>
            <a:endParaRPr lang="ru-RU" sz="40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itchFamily="82" charset="0"/>
              </a:rPr>
              <a:t> </a:t>
            </a:r>
            <a:r>
              <a:rPr lang="ru-RU" sz="4000" dirty="0">
                <a:solidFill>
                  <a:srgbClr val="002060"/>
                </a:solidFill>
                <a:latin typeface="Tolstyak" pitchFamily="82" charset="0"/>
              </a:rPr>
              <a:t>«Новое платье короля» и «Русалочка</a:t>
            </a:r>
            <a:r>
              <a:rPr lang="ru-RU" sz="4000" dirty="0" smtClean="0">
                <a:solidFill>
                  <a:srgbClr val="002060"/>
                </a:solidFill>
                <a:latin typeface="Tolstyak" pitchFamily="82" charset="0"/>
              </a:rPr>
              <a:t>»</a:t>
            </a:r>
          </a:p>
          <a:p>
            <a:pPr algn="ctr"/>
            <a:r>
              <a:rPr lang="ru-RU" sz="4400" dirty="0">
                <a:solidFill>
                  <a:srgbClr val="990033"/>
                </a:solidFill>
                <a:latin typeface="Tolstyak" pitchFamily="82" charset="0"/>
              </a:rPr>
              <a:t>(1837)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44374">
            <a:off x="1606432" y="2145371"/>
            <a:ext cx="1512426" cy="20795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19062">
            <a:off x="2890747" y="3243321"/>
            <a:ext cx="1497856" cy="204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1272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497">
        <p:fade/>
      </p:transition>
    </mc:Choice>
    <mc:Fallback>
      <p:transition spd="med" advTm="54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2076" y="434289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64584" y="1035895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96824" y="836712"/>
            <a:ext cx="4329881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33"/>
                </a:solidFill>
                <a:latin typeface="Tolstyak" pitchFamily="82" charset="0"/>
              </a:rPr>
              <a:t>175 лет </a:t>
            </a:r>
            <a:endParaRPr lang="ru-RU" sz="5400" dirty="0" smtClean="0">
              <a:solidFill>
                <a:srgbClr val="990033"/>
              </a:solidFill>
              <a:latin typeface="Tolstyak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itchFamily="82" charset="0"/>
              </a:rPr>
              <a:t>назад </a:t>
            </a:r>
            <a:r>
              <a:rPr lang="ru-RU" sz="4400" dirty="0">
                <a:solidFill>
                  <a:srgbClr val="002060"/>
                </a:solidFill>
                <a:latin typeface="Tolstyak" pitchFamily="82" charset="0"/>
              </a:rPr>
              <a:t>издан первый том  романа </a:t>
            </a:r>
            <a:endParaRPr lang="ru-RU" sz="44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itchFamily="82" charset="0"/>
              </a:rPr>
              <a:t>Н</a:t>
            </a:r>
            <a:r>
              <a:rPr lang="ru-RU" sz="4400" dirty="0">
                <a:solidFill>
                  <a:srgbClr val="002060"/>
                </a:solidFill>
                <a:latin typeface="Tolstyak" pitchFamily="82" charset="0"/>
              </a:rPr>
              <a:t>. В. Гоголя </a:t>
            </a:r>
            <a:endParaRPr lang="ru-RU" sz="44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itchFamily="82" charset="0"/>
              </a:rPr>
              <a:t>«</a:t>
            </a:r>
            <a:r>
              <a:rPr lang="ru-RU" sz="4400" dirty="0">
                <a:solidFill>
                  <a:srgbClr val="002060"/>
                </a:solidFill>
                <a:latin typeface="Tolstyak" pitchFamily="82" charset="0"/>
              </a:rPr>
              <a:t>Мертвые души</a:t>
            </a:r>
            <a:r>
              <a:rPr lang="ru-RU" sz="4400" dirty="0" smtClean="0">
                <a:solidFill>
                  <a:srgbClr val="002060"/>
                </a:solidFill>
                <a:latin typeface="Tolstyak" pitchFamily="82" charset="0"/>
              </a:rPr>
              <a:t>»</a:t>
            </a:r>
          </a:p>
          <a:p>
            <a:pPr algn="ctr"/>
            <a:r>
              <a:rPr lang="ru-RU" sz="4400" dirty="0">
                <a:solidFill>
                  <a:srgbClr val="990033"/>
                </a:solidFill>
                <a:latin typeface="Tolstyak" pitchFamily="82" charset="0"/>
              </a:rPr>
              <a:t>(1842)</a:t>
            </a:r>
            <a:r>
              <a:rPr lang="ru-RU" sz="4400" dirty="0" smtClean="0">
                <a:solidFill>
                  <a:srgbClr val="990033"/>
                </a:solidFill>
                <a:latin typeface="Tolstyak" pitchFamily="82" charset="0"/>
              </a:rPr>
              <a:t> </a:t>
            </a:r>
            <a:endParaRPr lang="ru-RU" sz="4400" dirty="0">
              <a:solidFill>
                <a:srgbClr val="990033"/>
              </a:solidFill>
              <a:latin typeface="Tolstyak" pitchFamily="8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86298">
            <a:off x="2049041" y="2333940"/>
            <a:ext cx="1959547" cy="301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9509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8216">
        <p:fade/>
      </p:transition>
    </mc:Choice>
    <mc:Fallback>
      <p:transition spd="med" advTm="82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2076" y="434289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64584" y="1035895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0854" y="1027876"/>
            <a:ext cx="4329881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00"/>
                </a:solidFill>
                <a:latin typeface="Tolstyak" pitchFamily="82" charset="0"/>
              </a:rPr>
              <a:t>175 лет </a:t>
            </a:r>
            <a:endParaRPr lang="ru-RU" sz="5400" dirty="0" smtClean="0">
              <a:solidFill>
                <a:srgbClr val="990000"/>
              </a:solidFill>
              <a:latin typeface="Tolstyak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itchFamily="82" charset="0"/>
              </a:rPr>
              <a:t>назад </a:t>
            </a:r>
            <a:r>
              <a:rPr lang="ru-RU" sz="4400" dirty="0">
                <a:solidFill>
                  <a:srgbClr val="002060"/>
                </a:solidFill>
                <a:latin typeface="Tolstyak" pitchFamily="82" charset="0"/>
              </a:rPr>
              <a:t>написана повесть </a:t>
            </a:r>
            <a:endParaRPr lang="ru-RU" sz="44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itchFamily="82" charset="0"/>
              </a:rPr>
              <a:t>Н.В</a:t>
            </a:r>
            <a:r>
              <a:rPr lang="ru-RU" sz="4400" dirty="0">
                <a:solidFill>
                  <a:srgbClr val="002060"/>
                </a:solidFill>
                <a:latin typeface="Tolstyak" pitchFamily="82" charset="0"/>
              </a:rPr>
              <a:t>. Гоголя «Шинель»</a:t>
            </a:r>
          </a:p>
          <a:p>
            <a:pPr algn="ctr"/>
            <a:r>
              <a:rPr lang="ru-RU" sz="5400" dirty="0">
                <a:solidFill>
                  <a:srgbClr val="990000"/>
                </a:solidFill>
                <a:latin typeface="Tolstyak" pitchFamily="82" charset="0"/>
              </a:rPr>
              <a:t>(1842)</a:t>
            </a:r>
          </a:p>
          <a:p>
            <a:pPr algn="ctr"/>
            <a:r>
              <a:rPr lang="ru-RU" sz="4400" dirty="0" smtClean="0">
                <a:solidFill>
                  <a:srgbClr val="990033"/>
                </a:solidFill>
                <a:latin typeface="Tolstyak" pitchFamily="82" charset="0"/>
              </a:rPr>
              <a:t> </a:t>
            </a:r>
            <a:endParaRPr lang="ru-RU" sz="4400" dirty="0">
              <a:solidFill>
                <a:srgbClr val="990033"/>
              </a:solidFill>
              <a:latin typeface="Tolstyak" pitchFamily="8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026" b="3861"/>
          <a:stretch/>
        </p:blipFill>
        <p:spPr>
          <a:xfrm rot="21237129">
            <a:off x="2063685" y="2372017"/>
            <a:ext cx="1968029" cy="306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8622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475">
        <p:fade/>
      </p:transition>
    </mc:Choice>
    <mc:Fallback>
      <p:transition spd="med" advTm="44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2076" y="434289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64584" y="1035895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59918" y="1122053"/>
            <a:ext cx="4329881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00"/>
                </a:solidFill>
                <a:latin typeface="Tolstyak" pitchFamily="82" charset="0"/>
              </a:rPr>
              <a:t>170 лет </a:t>
            </a:r>
            <a:r>
              <a:rPr lang="ru-RU" sz="4400" dirty="0">
                <a:solidFill>
                  <a:srgbClr val="002060"/>
                </a:solidFill>
                <a:latin typeface="Tolstyak" pitchFamily="82" charset="0"/>
              </a:rPr>
              <a:t>роману </a:t>
            </a:r>
            <a:endParaRPr lang="ru-RU" sz="44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itchFamily="82" charset="0"/>
              </a:rPr>
              <a:t>И</a:t>
            </a:r>
            <a:r>
              <a:rPr lang="ru-RU" sz="4400" dirty="0">
                <a:solidFill>
                  <a:srgbClr val="002060"/>
                </a:solidFill>
                <a:latin typeface="Tolstyak" pitchFamily="82" charset="0"/>
              </a:rPr>
              <a:t>. А. Гончарова «Обыкновенная история»</a:t>
            </a:r>
          </a:p>
          <a:p>
            <a:pPr algn="ctr"/>
            <a:r>
              <a:rPr lang="ru-RU" sz="5400" dirty="0">
                <a:solidFill>
                  <a:srgbClr val="990000"/>
                </a:solidFill>
                <a:latin typeface="Tolstyak" pitchFamily="82" charset="0"/>
              </a:rPr>
              <a:t>(1847)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897"/>
          <a:stretch/>
        </p:blipFill>
        <p:spPr>
          <a:xfrm rot="21175702">
            <a:off x="1995676" y="2323929"/>
            <a:ext cx="2114474" cy="291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8392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7658">
        <p:fade/>
      </p:transition>
    </mc:Choice>
    <mc:Fallback>
      <p:transition spd="med" advTm="765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2076" y="434289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64584" y="1035895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59918" y="1122053"/>
            <a:ext cx="432988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990033"/>
                </a:solidFill>
                <a:latin typeface="Tolstyak" pitchFamily="82" charset="0"/>
              </a:rPr>
              <a:t>170 лет </a:t>
            </a:r>
            <a:r>
              <a:rPr lang="ru-RU" sz="4800" dirty="0">
                <a:solidFill>
                  <a:srgbClr val="002060"/>
                </a:solidFill>
                <a:latin typeface="Tolstyak" pitchFamily="82" charset="0"/>
              </a:rPr>
              <a:t>назад </a:t>
            </a:r>
            <a:r>
              <a:rPr lang="ru-RU" sz="4400" dirty="0">
                <a:solidFill>
                  <a:srgbClr val="002060"/>
                </a:solidFill>
                <a:latin typeface="Tolstyak" pitchFamily="82" charset="0"/>
              </a:rPr>
              <a:t>вышел в свет роман </a:t>
            </a:r>
            <a:endParaRPr lang="ru-RU" sz="44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itchFamily="82" charset="0"/>
              </a:rPr>
              <a:t>А</a:t>
            </a:r>
            <a:r>
              <a:rPr lang="ru-RU" sz="4400" dirty="0">
                <a:solidFill>
                  <a:srgbClr val="002060"/>
                </a:solidFill>
                <a:latin typeface="Tolstyak" pitchFamily="82" charset="0"/>
              </a:rPr>
              <a:t>. И. Герцена </a:t>
            </a:r>
            <a:endParaRPr lang="ru-RU" sz="44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itchFamily="82" charset="0"/>
              </a:rPr>
              <a:t>«</a:t>
            </a:r>
            <a:r>
              <a:rPr lang="ru-RU" sz="4400" dirty="0">
                <a:solidFill>
                  <a:srgbClr val="002060"/>
                </a:solidFill>
                <a:latin typeface="Tolstyak" pitchFamily="82" charset="0"/>
              </a:rPr>
              <a:t>Кто виноват?»</a:t>
            </a:r>
          </a:p>
          <a:p>
            <a:pPr algn="ctr"/>
            <a:r>
              <a:rPr lang="ru-RU" sz="4800" dirty="0">
                <a:solidFill>
                  <a:srgbClr val="990000"/>
                </a:solidFill>
                <a:latin typeface="Tolstyak" pitchFamily="82" charset="0"/>
              </a:rPr>
              <a:t>(1847)</a:t>
            </a:r>
          </a:p>
          <a:p>
            <a:pPr algn="ctr"/>
            <a:endParaRPr lang="ru-RU" sz="4400" dirty="0">
              <a:solidFill>
                <a:srgbClr val="990000"/>
              </a:solidFill>
              <a:latin typeface="Tolstyak" pitchFamily="8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035"/>
          <a:stretch/>
        </p:blipFill>
        <p:spPr>
          <a:xfrm rot="21049079">
            <a:off x="1985938" y="2345717"/>
            <a:ext cx="2155040" cy="2991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3131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146">
        <p:fade/>
      </p:transition>
    </mc:Choice>
    <mc:Fallback>
      <p:transition spd="med" advTm="51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2076" y="434289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64584" y="1035895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14119" y="980728"/>
            <a:ext cx="4329881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33"/>
                </a:solidFill>
                <a:latin typeface="Tolstyak" pitchFamily="82" charset="0"/>
              </a:rPr>
              <a:t>170 лет </a:t>
            </a:r>
            <a:endParaRPr lang="ru-RU" sz="5400" dirty="0" smtClean="0">
              <a:solidFill>
                <a:srgbClr val="990033"/>
              </a:solidFill>
              <a:latin typeface="Tolstyak" pitchFamily="82" charset="0"/>
            </a:endParaRP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itchFamily="82" charset="0"/>
              </a:rPr>
              <a:t>со </a:t>
            </a:r>
            <a:r>
              <a:rPr lang="ru-RU" sz="4800" dirty="0">
                <a:solidFill>
                  <a:srgbClr val="002060"/>
                </a:solidFill>
                <a:latin typeface="Tolstyak" pitchFamily="82" charset="0"/>
              </a:rPr>
              <a:t>времени публикации романа </a:t>
            </a:r>
            <a:endParaRPr lang="ru-RU" sz="48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itchFamily="82" charset="0"/>
              </a:rPr>
              <a:t>Ш</a:t>
            </a:r>
            <a:r>
              <a:rPr lang="ru-RU" sz="4800" dirty="0">
                <a:solidFill>
                  <a:srgbClr val="002060"/>
                </a:solidFill>
                <a:latin typeface="Tolstyak" pitchFamily="82" charset="0"/>
              </a:rPr>
              <a:t>. </a:t>
            </a:r>
            <a:r>
              <a:rPr lang="ru-RU" sz="4800" dirty="0" err="1">
                <a:solidFill>
                  <a:srgbClr val="002060"/>
                </a:solidFill>
                <a:latin typeface="Tolstyak" pitchFamily="82" charset="0"/>
              </a:rPr>
              <a:t>Бронте</a:t>
            </a:r>
            <a:r>
              <a:rPr lang="ru-RU" sz="4800" dirty="0">
                <a:solidFill>
                  <a:srgbClr val="002060"/>
                </a:solidFill>
                <a:latin typeface="Tolstyak" pitchFamily="82" charset="0"/>
              </a:rPr>
              <a:t> </a:t>
            </a:r>
            <a:endParaRPr lang="ru-RU" sz="48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itchFamily="82" charset="0"/>
              </a:rPr>
              <a:t>«</a:t>
            </a:r>
            <a:r>
              <a:rPr lang="ru-RU" sz="4800" dirty="0">
                <a:solidFill>
                  <a:srgbClr val="002060"/>
                </a:solidFill>
                <a:latin typeface="Tolstyak" pitchFamily="82" charset="0"/>
              </a:rPr>
              <a:t>Джен Эйр»</a:t>
            </a:r>
          </a:p>
          <a:p>
            <a:pPr algn="ctr"/>
            <a:r>
              <a:rPr lang="ru-RU" sz="5400" dirty="0">
                <a:solidFill>
                  <a:srgbClr val="990033"/>
                </a:solidFill>
                <a:latin typeface="Tolstyak" pitchFamily="82" charset="0"/>
              </a:rPr>
              <a:t>(1847)</a:t>
            </a:r>
          </a:p>
          <a:p>
            <a:pPr algn="ctr"/>
            <a:endParaRPr lang="ru-RU" sz="4400" dirty="0">
              <a:solidFill>
                <a:srgbClr val="990000"/>
              </a:solidFill>
              <a:latin typeface="Tolstyak" pitchFamily="8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98502">
            <a:off x="2045581" y="2331262"/>
            <a:ext cx="1960536" cy="303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74145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215">
        <p:fade/>
      </p:transition>
    </mc:Choice>
    <mc:Fallback>
      <p:transition spd="med" advTm="42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04" y="440668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64584" y="1035895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16512" y="1401850"/>
            <a:ext cx="497795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990033"/>
                </a:solidFill>
                <a:latin typeface="Tolstyak" pitchFamily="82" charset="0"/>
              </a:rPr>
              <a:t>170 </a:t>
            </a:r>
            <a:r>
              <a:rPr lang="ru-RU" sz="4800" dirty="0" smtClean="0">
                <a:solidFill>
                  <a:srgbClr val="990033"/>
                </a:solidFill>
                <a:latin typeface="Tolstyak" pitchFamily="82" charset="0"/>
              </a:rPr>
              <a:t>лет </a:t>
            </a:r>
            <a:r>
              <a:rPr lang="ru-RU" sz="4400" dirty="0" smtClean="0">
                <a:solidFill>
                  <a:srgbClr val="002060"/>
                </a:solidFill>
                <a:latin typeface="Tolstyak" pitchFamily="82" charset="0"/>
              </a:rPr>
              <a:t>  </a:t>
            </a: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itchFamily="82" charset="0"/>
              </a:rPr>
              <a:t>сборнику </a:t>
            </a:r>
            <a:r>
              <a:rPr lang="ru-RU" sz="4400" dirty="0">
                <a:solidFill>
                  <a:srgbClr val="002060"/>
                </a:solidFill>
                <a:latin typeface="Tolstyak" pitchFamily="82" charset="0"/>
              </a:rPr>
              <a:t>рассказов </a:t>
            </a:r>
            <a:endParaRPr lang="ru-RU" sz="44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itchFamily="82" charset="0"/>
              </a:rPr>
              <a:t>И.С</a:t>
            </a:r>
            <a:r>
              <a:rPr lang="ru-RU" sz="4400" dirty="0">
                <a:solidFill>
                  <a:srgbClr val="002060"/>
                </a:solidFill>
                <a:latin typeface="Tolstyak" pitchFamily="82" charset="0"/>
              </a:rPr>
              <a:t>. Тургенева </a:t>
            </a:r>
            <a:endParaRPr lang="ru-RU" sz="44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itchFamily="82" charset="0"/>
              </a:rPr>
              <a:t>«</a:t>
            </a:r>
            <a:r>
              <a:rPr lang="ru-RU" sz="4400" dirty="0">
                <a:solidFill>
                  <a:srgbClr val="002060"/>
                </a:solidFill>
                <a:latin typeface="Tolstyak" pitchFamily="82" charset="0"/>
              </a:rPr>
              <a:t>Записки охотника»</a:t>
            </a:r>
          </a:p>
          <a:p>
            <a:pPr algn="ctr"/>
            <a:r>
              <a:rPr lang="ru-RU" sz="4800" dirty="0">
                <a:solidFill>
                  <a:srgbClr val="990033"/>
                </a:solidFill>
                <a:latin typeface="Tolstyak" pitchFamily="82" charset="0"/>
              </a:rPr>
              <a:t>(1847)</a:t>
            </a:r>
          </a:p>
          <a:p>
            <a:pPr algn="ctr"/>
            <a:endParaRPr lang="ru-RU" sz="4400" dirty="0">
              <a:solidFill>
                <a:srgbClr val="990000"/>
              </a:solidFill>
              <a:latin typeface="Tolstyak" pitchFamily="8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51707">
            <a:off x="1958369" y="2323797"/>
            <a:ext cx="2027112" cy="303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9108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490">
        <p:fade/>
      </p:transition>
    </mc:Choice>
    <mc:Fallback>
      <p:transition spd="med" advTm="64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188" y="421196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64584" y="1035895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99992" y="1268760"/>
            <a:ext cx="4977953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990033"/>
                </a:solidFill>
                <a:latin typeface="Tolstyak" pitchFamily="82" charset="0"/>
              </a:rPr>
              <a:t>  165 </a:t>
            </a:r>
            <a:r>
              <a:rPr lang="ru-RU" sz="5400" dirty="0">
                <a:solidFill>
                  <a:srgbClr val="990033"/>
                </a:solidFill>
                <a:latin typeface="Tolstyak" pitchFamily="82" charset="0"/>
              </a:rPr>
              <a:t>лет 	</a:t>
            </a:r>
          </a:p>
          <a:p>
            <a:pPr algn="ctr"/>
            <a:r>
              <a:rPr lang="ru-RU" sz="4400" dirty="0">
                <a:solidFill>
                  <a:srgbClr val="002060"/>
                </a:solidFill>
                <a:latin typeface="Tolstyak" pitchFamily="82" charset="0"/>
              </a:rPr>
              <a:t>роману </a:t>
            </a:r>
          </a:p>
          <a:p>
            <a:pPr algn="ctr"/>
            <a:r>
              <a:rPr lang="ru-RU" sz="4400" dirty="0">
                <a:solidFill>
                  <a:srgbClr val="002060"/>
                </a:solidFill>
                <a:latin typeface="Tolstyak" pitchFamily="82" charset="0"/>
              </a:rPr>
              <a:t>«Хижина дяди Тома» Гарриет </a:t>
            </a:r>
            <a:r>
              <a:rPr lang="ru-RU" sz="4400" dirty="0" err="1">
                <a:solidFill>
                  <a:srgbClr val="002060"/>
                </a:solidFill>
                <a:latin typeface="Tolstyak" pitchFamily="82" charset="0"/>
              </a:rPr>
              <a:t>Бичер</a:t>
            </a:r>
            <a:r>
              <a:rPr lang="ru-RU" sz="4400" dirty="0">
                <a:solidFill>
                  <a:srgbClr val="002060"/>
                </a:solidFill>
                <a:latin typeface="Tolstyak" pitchFamily="82" charset="0"/>
              </a:rPr>
              <a:t> </a:t>
            </a:r>
            <a:r>
              <a:rPr lang="ru-RU" sz="4400" dirty="0" err="1">
                <a:solidFill>
                  <a:srgbClr val="002060"/>
                </a:solidFill>
                <a:latin typeface="Tolstyak" pitchFamily="82" charset="0"/>
              </a:rPr>
              <a:t>Стоу</a:t>
            </a:r>
            <a:endParaRPr lang="ru-RU" sz="4400" dirty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4800" dirty="0">
                <a:solidFill>
                  <a:srgbClr val="990000"/>
                </a:solidFill>
                <a:latin typeface="Tolstyak" pitchFamily="82" charset="0"/>
              </a:rPr>
              <a:t>(1852)</a:t>
            </a:r>
          </a:p>
          <a:p>
            <a:pPr algn="ctr"/>
            <a:endParaRPr lang="ru-RU" sz="4400" dirty="0">
              <a:solidFill>
                <a:srgbClr val="990000"/>
              </a:solidFill>
              <a:latin typeface="Tolstyak" pitchFamily="8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487"/>
          <a:stretch/>
        </p:blipFill>
        <p:spPr>
          <a:xfrm rot="21125599">
            <a:off x="1990889" y="2328235"/>
            <a:ext cx="2006397" cy="307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2612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265">
        <p:fade/>
      </p:transition>
    </mc:Choice>
    <mc:Fallback>
      <p:transition spd="med" advTm="52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188" y="421196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64584" y="1035895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93889" y="1015786"/>
            <a:ext cx="4977953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990000"/>
                </a:solidFill>
                <a:latin typeface="Tolstyak" pitchFamily="82" charset="0"/>
              </a:rPr>
              <a:t>165 </a:t>
            </a:r>
            <a:r>
              <a:rPr lang="ru-RU" sz="5400" dirty="0">
                <a:solidFill>
                  <a:srgbClr val="990000"/>
                </a:solidFill>
                <a:latin typeface="Tolstyak" pitchFamily="82" charset="0"/>
              </a:rPr>
              <a:t>лет </a:t>
            </a:r>
            <a:endParaRPr lang="ru-RU" sz="5400" dirty="0" smtClean="0">
              <a:solidFill>
                <a:srgbClr val="990000"/>
              </a:solidFill>
              <a:latin typeface="Tolstyak" pitchFamily="82" charset="0"/>
            </a:endParaRP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itchFamily="82" charset="0"/>
              </a:rPr>
              <a:t>автобиографической </a:t>
            </a:r>
            <a:r>
              <a:rPr lang="ru-RU" sz="4000" dirty="0">
                <a:solidFill>
                  <a:srgbClr val="002060"/>
                </a:solidFill>
                <a:latin typeface="Tolstyak" pitchFamily="82" charset="0"/>
              </a:rPr>
              <a:t>повести </a:t>
            </a:r>
            <a:endParaRPr lang="ru-RU" sz="40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4000" dirty="0">
                <a:solidFill>
                  <a:srgbClr val="002060"/>
                </a:solidFill>
                <a:latin typeface="Tolstyak" pitchFamily="82" charset="0"/>
              </a:rPr>
              <a:t> </a:t>
            </a:r>
            <a:r>
              <a:rPr lang="ru-RU" sz="4000" dirty="0" smtClean="0">
                <a:solidFill>
                  <a:srgbClr val="002060"/>
                </a:solidFill>
                <a:latin typeface="Tolstyak" pitchFamily="82" charset="0"/>
              </a:rPr>
              <a:t>Л.Н</a:t>
            </a:r>
            <a:r>
              <a:rPr lang="ru-RU" sz="4000" dirty="0">
                <a:solidFill>
                  <a:srgbClr val="002060"/>
                </a:solidFill>
                <a:latin typeface="Tolstyak" pitchFamily="82" charset="0"/>
              </a:rPr>
              <a:t>. Толстого </a:t>
            </a:r>
            <a:endParaRPr lang="ru-RU" sz="40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itchFamily="82" charset="0"/>
              </a:rPr>
              <a:t>  «</a:t>
            </a:r>
            <a:r>
              <a:rPr lang="ru-RU" sz="4000" dirty="0">
                <a:solidFill>
                  <a:srgbClr val="002060"/>
                </a:solidFill>
                <a:latin typeface="Tolstyak" pitchFamily="82" charset="0"/>
              </a:rPr>
              <a:t>Детство» </a:t>
            </a:r>
            <a:endParaRPr lang="ru-RU" sz="40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4400" dirty="0" smtClean="0">
                <a:solidFill>
                  <a:srgbClr val="990000"/>
                </a:solidFill>
                <a:latin typeface="Tolstyak" pitchFamily="82" charset="0"/>
              </a:rPr>
              <a:t>(</a:t>
            </a:r>
            <a:r>
              <a:rPr lang="ru-RU" sz="4400" dirty="0">
                <a:solidFill>
                  <a:srgbClr val="990000"/>
                </a:solidFill>
                <a:latin typeface="Tolstyak" pitchFamily="82" charset="0"/>
              </a:rPr>
              <a:t>1852) </a:t>
            </a:r>
          </a:p>
          <a:p>
            <a:pPr algn="ctr"/>
            <a:endParaRPr lang="ru-RU" sz="4400" dirty="0">
              <a:solidFill>
                <a:srgbClr val="002060"/>
              </a:solidFill>
              <a:latin typeface="Tolstyak" pitchFamily="8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95340">
            <a:off x="1983036" y="2263333"/>
            <a:ext cx="2017419" cy="317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8324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233">
        <p:fade/>
      </p:transition>
    </mc:Choice>
    <mc:Fallback>
      <p:transition spd="med" advTm="52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188" y="421196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64584" y="1035895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43747" y="1508679"/>
            <a:ext cx="497795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990000"/>
                </a:solidFill>
                <a:latin typeface="Tolstyak" pitchFamily="82" charset="0"/>
              </a:rPr>
              <a:t>165 лет </a:t>
            </a:r>
            <a:r>
              <a:rPr lang="ru-RU" sz="4400" dirty="0">
                <a:solidFill>
                  <a:srgbClr val="002060"/>
                </a:solidFill>
                <a:latin typeface="Tolstyak" pitchFamily="82" charset="0"/>
              </a:rPr>
              <a:t>назад</a:t>
            </a:r>
            <a:r>
              <a:rPr lang="ru-RU" sz="4400" dirty="0">
                <a:solidFill>
                  <a:srgbClr val="990000"/>
                </a:solidFill>
                <a:latin typeface="Tolstyak" pitchFamily="82" charset="0"/>
              </a:rPr>
              <a:t> </a:t>
            </a:r>
            <a:r>
              <a:rPr lang="ru-RU" sz="4400" dirty="0">
                <a:solidFill>
                  <a:srgbClr val="002060"/>
                </a:solidFill>
                <a:latin typeface="Tolstyak" pitchFamily="82" charset="0"/>
              </a:rPr>
              <a:t>написан рассказ И.С.  Тургенева «Муму»</a:t>
            </a:r>
          </a:p>
          <a:p>
            <a:pPr algn="ctr"/>
            <a:r>
              <a:rPr lang="ru-RU" sz="4400" dirty="0">
                <a:solidFill>
                  <a:srgbClr val="990000"/>
                </a:solidFill>
                <a:latin typeface="Tolstyak" pitchFamily="82" charset="0"/>
              </a:rPr>
              <a:t>(1852) </a:t>
            </a:r>
          </a:p>
          <a:p>
            <a:pPr algn="ctr"/>
            <a:endParaRPr lang="ru-RU" sz="4400" dirty="0">
              <a:solidFill>
                <a:srgbClr val="002060"/>
              </a:solidFill>
              <a:latin typeface="Tolstyak" pitchFamily="8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64873">
            <a:off x="1851044" y="2386124"/>
            <a:ext cx="2247164" cy="295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733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739">
        <p:fade/>
      </p:transition>
    </mc:Choice>
    <mc:Fallback>
      <p:transition spd="med" advTm="67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6522" y="455678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64584" y="1035895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08914" y="1821181"/>
            <a:ext cx="497795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990000"/>
                </a:solidFill>
                <a:latin typeface="Tolstyak" pitchFamily="82" charset="0"/>
              </a:rPr>
              <a:t>160 лет </a:t>
            </a:r>
            <a:r>
              <a:rPr lang="ru-RU" sz="4400" dirty="0" smtClean="0">
                <a:solidFill>
                  <a:srgbClr val="002060"/>
                </a:solidFill>
                <a:latin typeface="Tolstyak" pitchFamily="82" charset="0"/>
              </a:rPr>
              <a:t>назад</a:t>
            </a:r>
            <a:r>
              <a:rPr lang="ru-RU" sz="4400" dirty="0" smtClean="0">
                <a:solidFill>
                  <a:srgbClr val="990000"/>
                </a:solidFill>
                <a:latin typeface="Tolstyak" pitchFamily="82" charset="0"/>
              </a:rPr>
              <a:t> </a:t>
            </a:r>
            <a:r>
              <a:rPr lang="ru-RU" sz="4400" dirty="0">
                <a:solidFill>
                  <a:srgbClr val="002060"/>
                </a:solidFill>
                <a:latin typeface="Tolstyak" pitchFamily="82" charset="0"/>
              </a:rPr>
              <a:t>написана повесть И.С. Тургенева «Ася» </a:t>
            </a:r>
            <a:endParaRPr lang="ru-RU" sz="4400" dirty="0" smtClean="0">
              <a:solidFill>
                <a:srgbClr val="002060"/>
              </a:solidFill>
              <a:latin typeface="Tolstyak" pitchFamily="82" charset="0"/>
            </a:endParaRPr>
          </a:p>
          <a:p>
            <a:pPr algn="ctr"/>
            <a:r>
              <a:rPr lang="ru-RU" sz="4400" dirty="0" smtClean="0">
                <a:solidFill>
                  <a:srgbClr val="990000"/>
                </a:solidFill>
                <a:latin typeface="Tolstyak" pitchFamily="82" charset="0"/>
              </a:rPr>
              <a:t>(</a:t>
            </a:r>
            <a:r>
              <a:rPr lang="ru-RU" sz="4400" dirty="0">
                <a:solidFill>
                  <a:srgbClr val="990000"/>
                </a:solidFill>
                <a:latin typeface="Tolstyak" pitchFamily="82" charset="0"/>
              </a:rPr>
              <a:t>1857)</a:t>
            </a:r>
          </a:p>
          <a:p>
            <a:pPr algn="ctr"/>
            <a:endParaRPr lang="ru-RU" sz="4400" dirty="0">
              <a:solidFill>
                <a:srgbClr val="002060"/>
              </a:solidFill>
              <a:latin typeface="Tolstyak" pitchFamily="8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0" t="1701" r="3722" b="1701"/>
          <a:stretch/>
        </p:blipFill>
        <p:spPr>
          <a:xfrm rot="21101458">
            <a:off x="2024697" y="2381769"/>
            <a:ext cx="2176428" cy="303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1328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415">
        <p:fade/>
      </p:transition>
    </mc:Choice>
    <mc:Fallback>
      <p:transition spd="med" advTm="54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6522" y="455678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7964" y="871469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08914" y="948698"/>
            <a:ext cx="497795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155 лет </a:t>
            </a:r>
            <a:r>
              <a:rPr lang="ru-RU" sz="4400" dirty="0" smtClean="0">
                <a:solidFill>
                  <a:srgbClr val="990033"/>
                </a:solidFill>
                <a:latin typeface="Tolstyak" panose="04040A07060002020202" pitchFamily="82" charset="0"/>
              </a:rPr>
              <a:t>назад </a:t>
            </a: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напечатана 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комедия </a:t>
            </a:r>
            <a:endParaRPr lang="ru-RU" sz="44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А.С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. </a:t>
            </a:r>
            <a:r>
              <a:rPr lang="ru-RU" sz="4400" dirty="0" err="1">
                <a:solidFill>
                  <a:srgbClr val="002060"/>
                </a:solidFill>
                <a:latin typeface="Tolstyak" panose="04040A07060002020202" pitchFamily="82" charset="0"/>
              </a:rPr>
              <a:t>Грибоедова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 </a:t>
            </a:r>
            <a:endParaRPr lang="ru-RU" sz="44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«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Горе от ума</a:t>
            </a:r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» </a:t>
            </a:r>
          </a:p>
          <a:p>
            <a:pPr algn="ctr"/>
            <a:r>
              <a:rPr lang="ru-RU" sz="4400" dirty="0" smtClean="0">
                <a:solidFill>
                  <a:srgbClr val="990033"/>
                </a:solidFill>
                <a:latin typeface="Tolstyak" panose="04040A07060002020202" pitchFamily="82" charset="0"/>
              </a:rPr>
              <a:t>(</a:t>
            </a:r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1862)</a:t>
            </a:r>
          </a:p>
          <a:p>
            <a:pPr algn="ctr"/>
            <a:endParaRPr lang="ru-RU" sz="4400" dirty="0">
              <a:solidFill>
                <a:srgbClr val="002060"/>
              </a:solidFill>
              <a:latin typeface="Tolstyak" panose="04040A07060002020202" pitchFamily="8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216621">
            <a:off x="2158395" y="2309134"/>
            <a:ext cx="2049647" cy="314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808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7979">
        <p:fade/>
      </p:transition>
    </mc:Choice>
    <mc:Fallback>
      <p:transition spd="med" advTm="79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6522" y="455678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7964" y="871469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82004" y="1225412"/>
            <a:ext cx="4977953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990033"/>
                </a:solidFill>
                <a:latin typeface="Tolstyak" panose="04040A07060002020202" pitchFamily="82" charset="0"/>
              </a:rPr>
              <a:t>155 лет назад </a:t>
            </a:r>
          </a:p>
          <a:p>
            <a:pPr algn="ctr"/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был опубликован роман </a:t>
            </a:r>
          </a:p>
          <a:p>
            <a:pPr algn="ctr"/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Виктора Гюго «Отверженные»</a:t>
            </a:r>
          </a:p>
          <a:p>
            <a:pPr algn="ctr"/>
            <a:r>
              <a:rPr lang="ru-RU" sz="4800" dirty="0">
                <a:solidFill>
                  <a:srgbClr val="990033"/>
                </a:solidFill>
                <a:latin typeface="Tolstyak" panose="04040A07060002020202" pitchFamily="82" charset="0"/>
              </a:rPr>
              <a:t>(1862)</a:t>
            </a:r>
          </a:p>
          <a:p>
            <a:pPr algn="ctr"/>
            <a:endParaRPr lang="ru-RU" sz="4400" dirty="0">
              <a:solidFill>
                <a:srgbClr val="002060"/>
              </a:solidFill>
              <a:latin typeface="Tolstyak" panose="04040A07060002020202" pitchFamily="8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258890">
            <a:off x="2205369" y="2369414"/>
            <a:ext cx="2017109" cy="299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7760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9238">
        <p:fade/>
      </p:transition>
    </mc:Choice>
    <mc:Fallback>
      <p:transition spd="med" advTm="92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6522" y="455678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7964" y="871469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55976" y="777936"/>
            <a:ext cx="4977953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00"/>
                </a:solidFill>
                <a:latin typeface="Tolstyak" panose="04040A07060002020202" pitchFamily="82" charset="0"/>
              </a:rPr>
              <a:t>155 лет </a:t>
            </a:r>
            <a:endParaRPr lang="ru-RU" sz="5400" dirty="0" smtClean="0">
              <a:solidFill>
                <a:srgbClr val="99000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со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времени публикации романа </a:t>
            </a:r>
            <a:endParaRPr lang="ru-RU" sz="44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И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. С. Тургенева </a:t>
            </a:r>
            <a:endParaRPr lang="ru-RU" sz="44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«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Отцы </a:t>
            </a:r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и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дети» </a:t>
            </a:r>
            <a:endParaRPr lang="ru-RU" sz="44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800" dirty="0" smtClean="0">
                <a:solidFill>
                  <a:srgbClr val="990033"/>
                </a:solidFill>
                <a:latin typeface="Tolstyak" panose="04040A07060002020202" pitchFamily="82" charset="0"/>
              </a:rPr>
              <a:t>(</a:t>
            </a:r>
            <a:r>
              <a:rPr lang="ru-RU" sz="4800" dirty="0">
                <a:solidFill>
                  <a:srgbClr val="990033"/>
                </a:solidFill>
                <a:latin typeface="Tolstyak" panose="04040A07060002020202" pitchFamily="82" charset="0"/>
              </a:rPr>
              <a:t>1862) </a:t>
            </a:r>
          </a:p>
          <a:p>
            <a:pPr algn="ctr"/>
            <a:endParaRPr lang="ru-RU" sz="4400" dirty="0">
              <a:solidFill>
                <a:srgbClr val="002060"/>
              </a:solidFill>
              <a:latin typeface="Tolstyak" panose="04040A07060002020202" pitchFamily="8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63"/>
          <a:stretch/>
        </p:blipFill>
        <p:spPr>
          <a:xfrm rot="21214469">
            <a:off x="2141701" y="2363428"/>
            <a:ext cx="2144729" cy="301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0006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535">
        <p:fade/>
      </p:transition>
    </mc:Choice>
    <mc:Fallback>
      <p:transition spd="med" advTm="55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6522" y="455678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7964" y="871469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84958" y="887143"/>
            <a:ext cx="497795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990033"/>
                </a:solidFill>
                <a:latin typeface="Tolstyak" panose="04040A07060002020202" pitchFamily="82" charset="0"/>
              </a:rPr>
              <a:t>150 </a:t>
            </a:r>
            <a:r>
              <a:rPr lang="ru-RU" sz="4800" dirty="0" smtClean="0">
                <a:solidFill>
                  <a:srgbClr val="990033"/>
                </a:solidFill>
                <a:latin typeface="Tolstyak" panose="04040A07060002020202" pitchFamily="82" charset="0"/>
              </a:rPr>
              <a:t>лет</a:t>
            </a: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роману Ж.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Верна </a:t>
            </a:r>
            <a:endParaRPr lang="ru-RU" sz="44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«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Дети </a:t>
            </a:r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капитана </a:t>
            </a: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Гранта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» </a:t>
            </a:r>
          </a:p>
          <a:p>
            <a:pPr algn="ctr"/>
            <a:r>
              <a:rPr lang="ru-RU" sz="4800" dirty="0">
                <a:solidFill>
                  <a:srgbClr val="990033"/>
                </a:solidFill>
                <a:latin typeface="Tolstyak" panose="04040A07060002020202" pitchFamily="82" charset="0"/>
              </a:rPr>
              <a:t>(1867)</a:t>
            </a:r>
          </a:p>
          <a:p>
            <a:pPr algn="ctr"/>
            <a:endParaRPr lang="ru-RU" sz="4400" dirty="0">
              <a:solidFill>
                <a:srgbClr val="002060"/>
              </a:solidFill>
              <a:latin typeface="Tolstyak" panose="04040A07060002020202" pitchFamily="8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26554">
            <a:off x="2107076" y="2379741"/>
            <a:ext cx="2080623" cy="301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6195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732">
        <p:fade/>
      </p:transition>
    </mc:Choice>
    <mc:Fallback>
      <p:transition spd="med" advTm="67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6522" y="455678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7964" y="871469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34256" y="1072379"/>
            <a:ext cx="497795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990000"/>
                </a:solidFill>
                <a:latin typeface="Tolstyak" panose="04040A07060002020202" pitchFamily="82" charset="0"/>
              </a:rPr>
              <a:t>145 лет назад </a:t>
            </a: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был написан </a:t>
            </a: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«</a:t>
            </a:r>
            <a:r>
              <a:rPr lang="ru-RU" sz="4800" dirty="0">
                <a:solidFill>
                  <a:srgbClr val="002060"/>
                </a:solidFill>
                <a:latin typeface="Tolstyak" panose="04040A07060002020202" pitchFamily="82" charset="0"/>
              </a:rPr>
              <a:t>Кавказский пленник» </a:t>
            </a:r>
            <a:endParaRPr lang="ru-RU" sz="48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Л.Н</a:t>
            </a:r>
            <a:r>
              <a:rPr lang="ru-RU" sz="4800" dirty="0">
                <a:solidFill>
                  <a:srgbClr val="002060"/>
                </a:solidFill>
                <a:latin typeface="Tolstyak" panose="04040A07060002020202" pitchFamily="82" charset="0"/>
              </a:rPr>
              <a:t>. Толстого </a:t>
            </a:r>
            <a:endParaRPr lang="ru-RU" sz="48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800" dirty="0" smtClean="0">
                <a:solidFill>
                  <a:srgbClr val="990000"/>
                </a:solidFill>
                <a:latin typeface="Tolstyak" panose="04040A07060002020202" pitchFamily="82" charset="0"/>
              </a:rPr>
              <a:t>(</a:t>
            </a:r>
            <a:r>
              <a:rPr lang="ru-RU" sz="4800" dirty="0">
                <a:solidFill>
                  <a:srgbClr val="990000"/>
                </a:solidFill>
                <a:latin typeface="Tolstyak" panose="04040A07060002020202" pitchFamily="82" charset="0"/>
              </a:rPr>
              <a:t>1872)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213118">
            <a:off x="2145491" y="2382119"/>
            <a:ext cx="2043767" cy="300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5733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9097">
        <p:fade/>
      </p:transition>
    </mc:Choice>
    <mc:Fallback>
      <p:transition spd="med" advTm="90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6522" y="455678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7964" y="871469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21747" y="692696"/>
            <a:ext cx="497795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00"/>
                </a:solidFill>
                <a:latin typeface="Tolstyak" panose="04040A07060002020202" pitchFamily="82" charset="0"/>
              </a:rPr>
              <a:t>145 лет </a:t>
            </a: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роману Ж. Верна</a:t>
            </a: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 </a:t>
            </a:r>
            <a:r>
              <a:rPr lang="ru-RU" sz="4800" dirty="0">
                <a:solidFill>
                  <a:srgbClr val="002060"/>
                </a:solidFill>
                <a:latin typeface="Tolstyak" panose="04040A07060002020202" pitchFamily="82" charset="0"/>
              </a:rPr>
              <a:t>«Вокруг </a:t>
            </a:r>
            <a:r>
              <a:rPr lang="ru-RU" sz="48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света </a:t>
            </a: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за 80 </a:t>
            </a:r>
            <a:r>
              <a:rPr lang="ru-RU" sz="4800" dirty="0">
                <a:solidFill>
                  <a:srgbClr val="002060"/>
                </a:solidFill>
                <a:latin typeface="Tolstyak" panose="04040A07060002020202" pitchFamily="82" charset="0"/>
              </a:rPr>
              <a:t>дней»</a:t>
            </a:r>
          </a:p>
          <a:p>
            <a:pPr algn="ctr"/>
            <a:r>
              <a:rPr lang="ru-RU" sz="5400" dirty="0">
                <a:solidFill>
                  <a:srgbClr val="990000"/>
                </a:solidFill>
                <a:latin typeface="Tolstyak" panose="04040A07060002020202" pitchFamily="82" charset="0"/>
              </a:rPr>
              <a:t>(1872)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73954">
            <a:off x="2119173" y="2320293"/>
            <a:ext cx="2059529" cy="317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1998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7576">
        <p:fade/>
      </p:transition>
    </mc:Choice>
    <mc:Fallback>
      <p:transition spd="med" advTm="757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6522" y="455678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7964" y="871469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08914" y="1340768"/>
            <a:ext cx="497795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00"/>
                </a:solidFill>
                <a:latin typeface="Tolstyak" panose="04040A07060002020202" pitchFamily="82" charset="0"/>
              </a:rPr>
              <a:t>145 лет </a:t>
            </a:r>
            <a:endParaRPr lang="ru-RU" sz="5400" dirty="0" smtClean="0">
              <a:solidFill>
                <a:srgbClr val="99000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повести </a:t>
            </a: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И.С</a:t>
            </a:r>
            <a:r>
              <a:rPr lang="ru-RU" sz="4800" dirty="0">
                <a:solidFill>
                  <a:srgbClr val="002060"/>
                </a:solidFill>
                <a:latin typeface="Tolstyak" panose="04040A07060002020202" pitchFamily="82" charset="0"/>
              </a:rPr>
              <a:t>. Тургенева </a:t>
            </a:r>
            <a:endParaRPr lang="ru-RU" sz="48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«</a:t>
            </a:r>
            <a:r>
              <a:rPr lang="ru-RU" sz="4800" dirty="0">
                <a:solidFill>
                  <a:srgbClr val="002060"/>
                </a:solidFill>
                <a:latin typeface="Tolstyak" panose="04040A07060002020202" pitchFamily="82" charset="0"/>
              </a:rPr>
              <a:t>Вешние </a:t>
            </a:r>
            <a:r>
              <a:rPr lang="ru-RU" sz="48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воды</a:t>
            </a:r>
            <a:r>
              <a:rPr lang="ru-RU" sz="4800" dirty="0">
                <a:solidFill>
                  <a:srgbClr val="002060"/>
                </a:solidFill>
                <a:latin typeface="Tolstyak" panose="04040A07060002020202" pitchFamily="82" charset="0"/>
              </a:rPr>
              <a:t>»</a:t>
            </a:r>
          </a:p>
          <a:p>
            <a:pPr algn="ctr"/>
            <a:r>
              <a:rPr lang="ru-RU" sz="5400" dirty="0">
                <a:solidFill>
                  <a:srgbClr val="990000"/>
                </a:solidFill>
                <a:latin typeface="Tolstyak" panose="04040A07060002020202" pitchFamily="82" charset="0"/>
              </a:rPr>
              <a:t>(1872)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227721">
            <a:off x="2076543" y="2343221"/>
            <a:ext cx="2094840" cy="310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6723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636">
        <p:fade/>
      </p:transition>
    </mc:Choice>
    <mc:Fallback>
      <p:transition spd="med" advTm="56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6522" y="455678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7964" y="871469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34773" y="1125523"/>
            <a:ext cx="497795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00"/>
                </a:solidFill>
                <a:latin typeface="Tolstyak" panose="04040A07060002020202" pitchFamily="82" charset="0"/>
              </a:rPr>
              <a:t>140 лет </a:t>
            </a:r>
          </a:p>
          <a:p>
            <a:pPr algn="ctr"/>
            <a:r>
              <a:rPr lang="ru-RU" sz="4800" dirty="0">
                <a:solidFill>
                  <a:srgbClr val="002060"/>
                </a:solidFill>
                <a:latin typeface="Tolstyak" panose="04040A07060002020202" pitchFamily="82" charset="0"/>
              </a:rPr>
              <a:t>роману </a:t>
            </a:r>
          </a:p>
          <a:p>
            <a:pPr algn="ctr"/>
            <a:r>
              <a:rPr lang="ru-RU" sz="4800" dirty="0">
                <a:solidFill>
                  <a:srgbClr val="002060"/>
                </a:solidFill>
                <a:latin typeface="Tolstyak" panose="04040A07060002020202" pitchFamily="82" charset="0"/>
              </a:rPr>
              <a:t>Л.Н. Толстого </a:t>
            </a:r>
            <a:endParaRPr lang="ru-RU" sz="48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«</a:t>
            </a:r>
            <a:r>
              <a:rPr lang="ru-RU" sz="4800" dirty="0">
                <a:solidFill>
                  <a:srgbClr val="002060"/>
                </a:solidFill>
                <a:latin typeface="Tolstyak" panose="04040A07060002020202" pitchFamily="82" charset="0"/>
              </a:rPr>
              <a:t>Анна </a:t>
            </a:r>
            <a:r>
              <a:rPr lang="ru-RU" sz="48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Каренина</a:t>
            </a:r>
            <a:r>
              <a:rPr lang="ru-RU" sz="4800" dirty="0">
                <a:solidFill>
                  <a:srgbClr val="002060"/>
                </a:solidFill>
                <a:latin typeface="Tolstyak" panose="04040A07060002020202" pitchFamily="82" charset="0"/>
              </a:rPr>
              <a:t>»</a:t>
            </a:r>
          </a:p>
          <a:p>
            <a:pPr algn="ctr"/>
            <a:r>
              <a:rPr lang="ru-RU" sz="5400" dirty="0">
                <a:solidFill>
                  <a:srgbClr val="990000"/>
                </a:solidFill>
                <a:latin typeface="Tolstyak" panose="04040A07060002020202" pitchFamily="82" charset="0"/>
              </a:rPr>
              <a:t>(1877)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305637">
            <a:off x="2171562" y="2427082"/>
            <a:ext cx="1952464" cy="288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59490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568">
        <p:fade/>
      </p:transition>
    </mc:Choice>
    <mc:Fallback>
      <p:transition spd="med" advTm="55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6522" y="455678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7964" y="871469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34773" y="1125523"/>
            <a:ext cx="4977953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990000"/>
                </a:solidFill>
                <a:latin typeface="Tolstyak" panose="04040A07060002020202" pitchFamily="82" charset="0"/>
              </a:rPr>
              <a:t>135 лет назад </a:t>
            </a:r>
            <a:r>
              <a:rPr lang="ru-RU" sz="4800" dirty="0">
                <a:solidFill>
                  <a:srgbClr val="002060"/>
                </a:solidFill>
                <a:latin typeface="Tolstyak" panose="04040A07060002020202" pitchFamily="82" charset="0"/>
              </a:rPr>
              <a:t>опубликована повесть </a:t>
            </a:r>
          </a:p>
          <a:p>
            <a:pPr algn="ctr"/>
            <a:r>
              <a:rPr lang="ru-RU" sz="4800" dirty="0">
                <a:solidFill>
                  <a:srgbClr val="002060"/>
                </a:solidFill>
                <a:latin typeface="Tolstyak" panose="04040A07060002020202" pitchFamily="82" charset="0"/>
              </a:rPr>
              <a:t>«Принц и нищий» </a:t>
            </a:r>
          </a:p>
          <a:p>
            <a:pPr algn="ctr"/>
            <a:r>
              <a:rPr lang="ru-RU" sz="4800" dirty="0">
                <a:solidFill>
                  <a:srgbClr val="002060"/>
                </a:solidFill>
                <a:latin typeface="Tolstyak" panose="04040A07060002020202" pitchFamily="82" charset="0"/>
              </a:rPr>
              <a:t>Марка Твена</a:t>
            </a:r>
          </a:p>
          <a:p>
            <a:pPr algn="ctr"/>
            <a:r>
              <a:rPr lang="ru-RU" sz="4800" dirty="0">
                <a:solidFill>
                  <a:srgbClr val="990000"/>
                </a:solidFill>
                <a:latin typeface="Tolstyak" panose="04040A07060002020202" pitchFamily="82" charset="0"/>
              </a:rPr>
              <a:t>(1882)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244543">
            <a:off x="2094581" y="2442032"/>
            <a:ext cx="1959084" cy="297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2020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260">
        <p:fade/>
      </p:transition>
    </mc:Choice>
    <mc:Fallback>
      <p:transition spd="med" advTm="52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6522" y="455678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7964" y="871469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16016" y="1056705"/>
            <a:ext cx="497795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00"/>
                </a:solidFill>
                <a:latin typeface="Tolstyak" panose="04040A07060002020202" pitchFamily="82" charset="0"/>
              </a:rPr>
              <a:t>130 лет </a:t>
            </a:r>
            <a:endParaRPr lang="ru-RU" sz="5400" dirty="0" smtClean="0">
              <a:solidFill>
                <a:srgbClr val="99000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назад написана </a:t>
            </a: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повесть А.П.Чехова </a:t>
            </a:r>
            <a:r>
              <a:rPr lang="ru-RU" sz="4800" dirty="0">
                <a:solidFill>
                  <a:srgbClr val="002060"/>
                </a:solidFill>
                <a:latin typeface="Tolstyak" panose="04040A07060002020202" pitchFamily="82" charset="0"/>
              </a:rPr>
              <a:t>«Каштанка»</a:t>
            </a:r>
          </a:p>
          <a:p>
            <a:pPr algn="ctr"/>
            <a:r>
              <a:rPr lang="ru-RU" sz="5400" dirty="0">
                <a:solidFill>
                  <a:srgbClr val="990000"/>
                </a:solidFill>
                <a:latin typeface="Tolstyak" panose="04040A07060002020202" pitchFamily="82" charset="0"/>
              </a:rPr>
              <a:t>(1887)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71080">
            <a:off x="2036635" y="2408547"/>
            <a:ext cx="2150444" cy="288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9448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227">
        <p:fade/>
      </p:transition>
    </mc:Choice>
    <mc:Fallback>
      <p:transition spd="med" advTm="622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6522" y="455678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7964" y="871469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8056" y="1686120"/>
            <a:ext cx="541967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125 лет </a:t>
            </a:r>
            <a:r>
              <a:rPr lang="ru-RU" sz="4400" dirty="0" smtClean="0">
                <a:solidFill>
                  <a:srgbClr val="990033"/>
                </a:solidFill>
                <a:latin typeface="Tolstyak" panose="04040A07060002020202" pitchFamily="82" charset="0"/>
              </a:rPr>
              <a:t>назад</a:t>
            </a:r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 </a:t>
            </a: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была 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опубликована повесть  Гарина-Михайловского «Детство Тёмы»</a:t>
            </a:r>
          </a:p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(1892)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31986">
            <a:off x="2036110" y="2343603"/>
            <a:ext cx="2131136" cy="309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79796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248">
        <p:fade/>
      </p:transition>
    </mc:Choice>
    <mc:Fallback>
      <p:transition spd="med" advTm="62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6522" y="455678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7964" y="871469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15992" y="1686120"/>
            <a:ext cx="49637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990033"/>
                </a:solidFill>
                <a:latin typeface="Tolstyak" panose="04040A07060002020202" pitchFamily="82" charset="0"/>
              </a:rPr>
              <a:t>125 лет </a:t>
            </a:r>
          </a:p>
          <a:p>
            <a:pPr algn="ctr"/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сборнику рассказов «Приключения Шерлока Холмса» А.К. Дойла </a:t>
            </a:r>
          </a:p>
          <a:p>
            <a:pPr algn="ctr"/>
            <a:r>
              <a:rPr lang="ru-RU" sz="4000" dirty="0">
                <a:solidFill>
                  <a:srgbClr val="990033"/>
                </a:solidFill>
                <a:latin typeface="Tolstyak" panose="04040A07060002020202" pitchFamily="82" charset="0"/>
              </a:rPr>
              <a:t>(1892)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54248">
            <a:off x="2147800" y="2344655"/>
            <a:ext cx="2012459" cy="306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8503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649">
        <p:fade/>
      </p:transition>
    </mc:Choice>
    <mc:Fallback>
      <p:transition spd="med" advTm="56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7964" y="871469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69925" y="1225412"/>
            <a:ext cx="441550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120 лет назад </a:t>
            </a:r>
            <a:endParaRPr lang="ru-RU" sz="4400" dirty="0" smtClean="0">
              <a:solidFill>
                <a:srgbClr val="990033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вышла 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в свет книга  «</a:t>
            </a:r>
            <a:r>
              <a:rPr lang="ru-RU" sz="4000" dirty="0" err="1">
                <a:solidFill>
                  <a:srgbClr val="002060"/>
                </a:solidFill>
                <a:latin typeface="Tolstyak" panose="04040A07060002020202" pitchFamily="82" charset="0"/>
              </a:rPr>
              <a:t>Аленушкины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 сказки» </a:t>
            </a:r>
            <a:endParaRPr lang="ru-RU" sz="40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Д.Н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. Мамина-Сибиряка </a:t>
            </a:r>
          </a:p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(1897)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95422">
            <a:off x="2133644" y="2432319"/>
            <a:ext cx="2013425" cy="2952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618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106">
        <p:fade/>
      </p:transition>
    </mc:Choice>
    <mc:Fallback>
      <p:transition spd="med" advTm="51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7964" y="871469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70200" y="1418142"/>
            <a:ext cx="4415501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33"/>
                </a:solidFill>
                <a:latin typeface="Tolstyak" panose="04040A07060002020202" pitchFamily="82" charset="0"/>
              </a:rPr>
              <a:t>120 лет </a:t>
            </a:r>
            <a:endParaRPr lang="ru-RU" sz="5400" dirty="0" smtClean="0">
              <a:solidFill>
                <a:srgbClr val="990033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роману </a:t>
            </a: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«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Человек-невидимка» </a:t>
            </a:r>
          </a:p>
          <a:p>
            <a:pPr algn="ctr"/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Г.Д. Уэллса </a:t>
            </a:r>
          </a:p>
          <a:p>
            <a:pPr algn="ctr"/>
            <a:r>
              <a:rPr lang="ru-RU" sz="4800" dirty="0">
                <a:solidFill>
                  <a:srgbClr val="990033"/>
                </a:solidFill>
                <a:latin typeface="Tolstyak" panose="04040A07060002020202" pitchFamily="82" charset="0"/>
              </a:rPr>
              <a:t>(1897)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07430">
            <a:off x="2060146" y="2427941"/>
            <a:ext cx="2018305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3132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849">
        <p:fade/>
      </p:transition>
    </mc:Choice>
    <mc:Fallback>
      <p:transition spd="med" advTm="48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7964" y="871469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27714" y="1508599"/>
            <a:ext cx="4415501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120 лет </a:t>
            </a:r>
            <a:r>
              <a:rPr lang="ru-RU" sz="4400" dirty="0" smtClean="0">
                <a:solidFill>
                  <a:srgbClr val="990033"/>
                </a:solidFill>
                <a:latin typeface="Tolstyak" panose="04040A07060002020202" pitchFamily="82" charset="0"/>
              </a:rPr>
              <a:t>назад</a:t>
            </a:r>
          </a:p>
          <a:p>
            <a:pPr algn="ctr"/>
            <a:r>
              <a:rPr lang="ru-RU" sz="4400" dirty="0" smtClean="0">
                <a:solidFill>
                  <a:srgbClr val="990033"/>
                </a:solidFill>
                <a:latin typeface="Tolstyak" panose="04040A07060002020202" pitchFamily="82" charset="0"/>
              </a:rPr>
              <a:t> 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был опубликован </a:t>
            </a:r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роман </a:t>
            </a:r>
            <a:r>
              <a:rPr lang="ru-RU" sz="4000" dirty="0" err="1" smtClean="0">
                <a:solidFill>
                  <a:srgbClr val="002060"/>
                </a:solidFill>
                <a:latin typeface="Tolstyak" panose="04040A07060002020202" pitchFamily="82" charset="0"/>
              </a:rPr>
              <a:t>Этель</a:t>
            </a:r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olstyak" panose="04040A07060002020202" pitchFamily="82" charset="0"/>
              </a:rPr>
              <a:t>Лилиан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Tolstyak" panose="04040A07060002020202" pitchFamily="82" charset="0"/>
              </a:rPr>
              <a:t>Войнич</a:t>
            </a:r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 </a:t>
            </a: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«Овод»</a:t>
            </a:r>
            <a:endParaRPr lang="ru-RU" sz="4000" dirty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(1897)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04359">
            <a:off x="2091180" y="2408767"/>
            <a:ext cx="2049103" cy="295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3068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713">
        <p:fade/>
      </p:transition>
    </mc:Choice>
    <mc:Fallback>
      <p:transition spd="med" advTm="5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7964" y="871469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62344" y="1524461"/>
            <a:ext cx="441550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120 лет назад </a:t>
            </a:r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 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опубликована пьеса </a:t>
            </a:r>
            <a:endParaRPr lang="ru-RU" sz="40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А.П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. </a:t>
            </a:r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Чехова</a:t>
            </a: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 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«Дядя Ваня»</a:t>
            </a:r>
          </a:p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(1897)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97421">
            <a:off x="2006167" y="2442379"/>
            <a:ext cx="2159186" cy="297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1767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543">
        <p:fade/>
      </p:transition>
    </mc:Choice>
    <mc:Fallback>
      <p:transition spd="med" advTm="45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7964" y="871469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26737" y="1642648"/>
            <a:ext cx="464322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115 лет </a:t>
            </a:r>
            <a:r>
              <a:rPr lang="ru-RU" sz="4400" dirty="0" smtClean="0">
                <a:solidFill>
                  <a:srgbClr val="990033"/>
                </a:solidFill>
                <a:latin typeface="Tolstyak" panose="04040A07060002020202" pitchFamily="82" charset="0"/>
              </a:rPr>
              <a:t>назад</a:t>
            </a: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написана</a:t>
            </a:r>
            <a:r>
              <a:rPr lang="ru-RU" sz="4400" dirty="0" smtClean="0">
                <a:solidFill>
                  <a:srgbClr val="990033"/>
                </a:solidFill>
                <a:latin typeface="Tolstyak" panose="04040A07060002020202" pitchFamily="82" charset="0"/>
              </a:rPr>
              <a:t> </a:t>
            </a:r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 </a:t>
            </a: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«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Собака </a:t>
            </a:r>
            <a:r>
              <a:rPr lang="ru-RU" sz="4000" dirty="0" err="1">
                <a:solidFill>
                  <a:srgbClr val="002060"/>
                </a:solidFill>
                <a:latin typeface="Tolstyak" panose="04040A07060002020202" pitchFamily="82" charset="0"/>
              </a:rPr>
              <a:t>Баскервиллей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»  А.К. Дойла</a:t>
            </a:r>
          </a:p>
          <a:p>
            <a:pPr algn="ctr"/>
            <a:r>
              <a:rPr lang="ru-RU" sz="4000" dirty="0">
                <a:solidFill>
                  <a:srgbClr val="990033"/>
                </a:solidFill>
                <a:latin typeface="Tolstyak" panose="04040A07060002020202" pitchFamily="82" charset="0"/>
              </a:rPr>
              <a:t>(1902)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84607">
            <a:off x="2119998" y="2435653"/>
            <a:ext cx="2034377" cy="304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2015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038">
        <p:fade/>
      </p:transition>
    </mc:Choice>
    <mc:Fallback>
      <p:transition spd="med" advTm="40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7964" y="871469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22387" y="1511722"/>
            <a:ext cx="464322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115 лет назад </a:t>
            </a:r>
            <a:endParaRPr lang="ru-RU" sz="4400" dirty="0" smtClean="0">
              <a:solidFill>
                <a:srgbClr val="990033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вышли 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в </a:t>
            </a:r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свет</a:t>
            </a: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 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«Сказки просто так» </a:t>
            </a:r>
            <a:endParaRPr lang="ru-RU" sz="40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Д. Р. 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Киплинга</a:t>
            </a:r>
          </a:p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(1902)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48054">
            <a:off x="2031290" y="2521519"/>
            <a:ext cx="2094828" cy="276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6771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8279">
        <p:fade/>
      </p:transition>
    </mc:Choice>
    <mc:Fallback>
      <p:transition spd="med" advTm="82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7964" y="871469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1260" y="1823735"/>
            <a:ext cx="391754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00"/>
                </a:solidFill>
                <a:latin typeface="Tolstyak" panose="04040A07060002020202" pitchFamily="82" charset="0"/>
              </a:rPr>
              <a:t>115 лет </a:t>
            </a:r>
            <a:endParaRPr lang="en-US" sz="5400" dirty="0" smtClean="0">
              <a:solidFill>
                <a:srgbClr val="99000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пьесе  М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. Горького </a:t>
            </a:r>
            <a:endParaRPr lang="en-US" sz="4000" dirty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«На дне»</a:t>
            </a:r>
            <a:endParaRPr lang="en-US" sz="4000" dirty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000" dirty="0">
                <a:solidFill>
                  <a:srgbClr val="990000"/>
                </a:solidFill>
                <a:latin typeface="Tolstyak" panose="04040A07060002020202" pitchFamily="82" charset="0"/>
              </a:rPr>
              <a:t>(1902)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98165">
            <a:off x="2025027" y="2462979"/>
            <a:ext cx="2122289" cy="282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91111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151">
        <p:fade/>
      </p:transition>
    </mc:Choice>
    <mc:Fallback>
      <p:transition spd="med" advTm="41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7964" y="871469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64977" y="887533"/>
            <a:ext cx="391754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33"/>
                </a:solidFill>
                <a:latin typeface="Tolstyak" panose="04040A07060002020202" pitchFamily="82" charset="0"/>
              </a:rPr>
              <a:t>110 лет </a:t>
            </a:r>
            <a:endParaRPr lang="en-US" sz="5400" dirty="0" smtClean="0">
              <a:solidFill>
                <a:srgbClr val="990033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циклу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рассказов Джека Лондона «Любовь </a:t>
            </a:r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к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жизни»</a:t>
            </a:r>
            <a:endParaRPr lang="en-US" sz="4400" dirty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(1907)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42973">
            <a:off x="1946340" y="2461139"/>
            <a:ext cx="2217426" cy="289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57732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858">
        <p:fade/>
      </p:transition>
    </mc:Choice>
    <mc:Fallback>
      <p:transition spd="med" advTm="485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7964" y="871469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35634" y="900296"/>
            <a:ext cx="455453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990033"/>
                </a:solidFill>
                <a:latin typeface="Tolstyak" panose="04040A07060002020202" pitchFamily="82" charset="0"/>
              </a:rPr>
              <a:t>105 лет </a:t>
            </a:r>
            <a:endParaRPr lang="ru-RU" sz="4800" dirty="0" smtClean="0">
              <a:solidFill>
                <a:srgbClr val="990033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публикации 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романа «</a:t>
            </a:r>
            <a:r>
              <a:rPr lang="ru-RU" sz="4000" dirty="0" err="1">
                <a:solidFill>
                  <a:srgbClr val="002060"/>
                </a:solidFill>
                <a:latin typeface="Tolstyak" panose="04040A07060002020202" pitchFamily="82" charset="0"/>
              </a:rPr>
              <a:t>Тарзан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, приёмыш обезьян» </a:t>
            </a:r>
            <a:endParaRPr lang="ru-RU" sz="40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Эдгара 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Райса Берроуза</a:t>
            </a:r>
            <a:endParaRPr lang="en-US" sz="4000" dirty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(1912)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861"/>
          <a:stretch/>
        </p:blipFill>
        <p:spPr>
          <a:xfrm rot="21276363">
            <a:off x="2031791" y="2511169"/>
            <a:ext cx="2049732" cy="2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60872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570">
        <p:fade/>
      </p:transition>
    </mc:Choice>
    <mc:Fallback>
      <p:transition spd="med" advTm="65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7964" y="871469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35634" y="1113956"/>
            <a:ext cx="455453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990033"/>
                </a:solidFill>
                <a:latin typeface="Tolstyak" panose="04040A07060002020202" pitchFamily="82" charset="0"/>
              </a:rPr>
              <a:t>105 </a:t>
            </a:r>
            <a:r>
              <a:rPr lang="ru-RU" sz="4800" dirty="0" smtClean="0">
                <a:solidFill>
                  <a:srgbClr val="990033"/>
                </a:solidFill>
                <a:latin typeface="Tolstyak" panose="04040A07060002020202" pitchFamily="82" charset="0"/>
              </a:rPr>
              <a:t>лет назад </a:t>
            </a:r>
            <a:endParaRPr lang="en-US" sz="4800" dirty="0">
              <a:solidFill>
                <a:srgbClr val="990033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вышла в свет первая книга </a:t>
            </a:r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стихов</a:t>
            </a: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 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Анны Ахматовой «Вечер»</a:t>
            </a:r>
            <a:endParaRPr lang="en-US" sz="4000" dirty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(1912)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116"/>
          <a:stretch/>
        </p:blipFill>
        <p:spPr>
          <a:xfrm rot="21063367">
            <a:off x="2068661" y="2416927"/>
            <a:ext cx="2028729" cy="290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1279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462">
        <p:fade/>
      </p:transition>
    </mc:Choice>
    <mc:Fallback>
      <p:transition spd="med" advTm="54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23773" y="1060443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46480" y="1268760"/>
            <a:ext cx="455453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33"/>
                </a:solidFill>
                <a:latin typeface="Tolstyak" panose="04040A07060002020202" pitchFamily="82" charset="0"/>
              </a:rPr>
              <a:t>105 лет </a:t>
            </a:r>
            <a:endParaRPr lang="en-US" sz="5400" dirty="0" smtClean="0">
              <a:solidFill>
                <a:srgbClr val="990033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сказке для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детей  «</a:t>
            </a:r>
            <a:r>
              <a:rPr lang="ru-RU" sz="4400" dirty="0" err="1">
                <a:solidFill>
                  <a:srgbClr val="002060"/>
                </a:solidFill>
                <a:latin typeface="Tolstyak" panose="04040A07060002020202" pitchFamily="82" charset="0"/>
              </a:rPr>
              <a:t>Воробьишко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» </a:t>
            </a:r>
            <a:endParaRPr lang="en-US" sz="44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М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. Горького</a:t>
            </a:r>
            <a:endParaRPr lang="en-US" sz="4400" dirty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(1912)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77383">
            <a:off x="2050752" y="2417238"/>
            <a:ext cx="2083905" cy="302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28753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140">
        <p:fade/>
      </p:transition>
    </mc:Choice>
    <mc:Fallback>
      <p:transition spd="med" advTm="41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23773" y="1060443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84944" y="1346572"/>
            <a:ext cx="455453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33"/>
                </a:solidFill>
                <a:latin typeface="Tolstyak" panose="04040A07060002020202" pitchFamily="82" charset="0"/>
              </a:rPr>
              <a:t>95 лет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произведениям К. Чуковского  «</a:t>
            </a:r>
            <a:r>
              <a:rPr lang="ru-RU" sz="4400" dirty="0" err="1">
                <a:solidFill>
                  <a:srgbClr val="002060"/>
                </a:solidFill>
                <a:latin typeface="Tolstyak" panose="04040A07060002020202" pitchFamily="82" charset="0"/>
              </a:rPr>
              <a:t>Мойдодыр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», «</a:t>
            </a:r>
            <a:r>
              <a:rPr lang="ru-RU" sz="4400" dirty="0" err="1">
                <a:solidFill>
                  <a:srgbClr val="002060"/>
                </a:solidFill>
                <a:latin typeface="Tolstyak" panose="04040A07060002020202" pitchFamily="82" charset="0"/>
              </a:rPr>
              <a:t>Тараканище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»</a:t>
            </a:r>
            <a:endParaRPr lang="en-US" sz="4400" dirty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(1922)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81739" y="2204864"/>
            <a:ext cx="1647749" cy="22233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631562">
            <a:off x="1772051" y="3111443"/>
            <a:ext cx="1647821" cy="215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4645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3528">
        <p:fade/>
      </p:transition>
    </mc:Choice>
    <mc:Fallback>
      <p:transition spd="med" advTm="35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06650" y="1183608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97315" y="1410085"/>
            <a:ext cx="455453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33"/>
                </a:solidFill>
                <a:latin typeface="Tolstyak" panose="04040A07060002020202" pitchFamily="82" charset="0"/>
              </a:rPr>
              <a:t>95 лет</a:t>
            </a:r>
            <a:r>
              <a:rPr lang="en-US" sz="5400" dirty="0">
                <a:solidFill>
                  <a:srgbClr val="990033"/>
                </a:solidFill>
                <a:latin typeface="Tolstyak" panose="04040A07060002020202" pitchFamily="82" charset="0"/>
              </a:rPr>
              <a:t> </a:t>
            </a:r>
            <a:r>
              <a:rPr lang="ru-RU" sz="5400" dirty="0">
                <a:solidFill>
                  <a:srgbClr val="990033"/>
                </a:solidFill>
                <a:latin typeface="Tolstyak" panose="04040A07060002020202" pitchFamily="82" charset="0"/>
              </a:rPr>
              <a:t>назад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написана повесть </a:t>
            </a:r>
            <a:endParaRPr lang="en-US" sz="4400" dirty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«Алые паруса» </a:t>
            </a:r>
            <a:endParaRPr lang="en-US" sz="4400" dirty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А. Грина</a:t>
            </a:r>
            <a:endParaRPr lang="en-US" sz="4400" dirty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(1922)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39592">
            <a:off x="2098252" y="2440151"/>
            <a:ext cx="1993902" cy="294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70772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222">
        <p:fade/>
      </p:transition>
    </mc:Choice>
    <mc:Fallback>
      <p:transition spd="med" advTm="42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06650" y="1183608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97315" y="1410085"/>
            <a:ext cx="455453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990033"/>
                </a:solidFill>
                <a:latin typeface="Tolstyak" panose="04040A07060002020202" pitchFamily="82" charset="0"/>
              </a:rPr>
              <a:t>95 лет роману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«Похождения бравого солдата Швейка» Ярослава </a:t>
            </a:r>
            <a:endParaRPr lang="en-US" sz="44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Гашека</a:t>
            </a:r>
            <a:endParaRPr lang="en-US" sz="4400" dirty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(1922)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06942">
            <a:off x="2037292" y="2411652"/>
            <a:ext cx="2092877" cy="288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98791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3046">
        <p:fade/>
      </p:transition>
    </mc:Choice>
    <mc:Fallback>
      <p:transition spd="med" advTm="30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7018" y="912126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66687" y="1100592"/>
            <a:ext cx="457731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33"/>
                </a:solidFill>
                <a:latin typeface="Tolstyak" panose="04040A07060002020202" pitchFamily="82" charset="0"/>
              </a:rPr>
              <a:t>95 лет </a:t>
            </a:r>
          </a:p>
          <a:p>
            <a:pPr algn="ctr"/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сборнику </a:t>
            </a:r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новелл </a:t>
            </a:r>
            <a:endParaRPr lang="ru-RU" sz="4400" dirty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Стефана </a:t>
            </a:r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Цвейга </a:t>
            </a: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«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Амок»</a:t>
            </a:r>
          </a:p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(1922)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47605">
            <a:off x="2087480" y="2440400"/>
            <a:ext cx="1956375" cy="298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0980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516">
        <p:fade/>
      </p:transition>
    </mc:Choice>
    <mc:Fallback>
      <p:transition spd="med" advTm="55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7018" y="912126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70944" y="1290842"/>
            <a:ext cx="464595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990033"/>
                </a:solidFill>
                <a:latin typeface="Tolstyak" panose="04040A07060002020202" pitchFamily="82" charset="0"/>
              </a:rPr>
              <a:t>90 лет </a:t>
            </a:r>
            <a:r>
              <a:rPr lang="ru-RU" sz="4800" dirty="0" smtClean="0">
                <a:solidFill>
                  <a:srgbClr val="990033"/>
                </a:solidFill>
                <a:latin typeface="Tolstyak" panose="04040A07060002020202" pitchFamily="82" charset="0"/>
              </a:rPr>
              <a:t>назад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опубликован рассказ «Морфий</a:t>
            </a:r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»</a:t>
            </a: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Михаила Булгакова</a:t>
            </a:r>
          </a:p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(1927)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00181">
            <a:off x="2128841" y="2404707"/>
            <a:ext cx="1982275" cy="298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64618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410">
        <p:fade/>
      </p:transition>
    </mc:Choice>
    <mc:Fallback>
      <p:transition spd="med" advTm="54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11902" y="651748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54973" y="1025350"/>
            <a:ext cx="464595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33"/>
                </a:solidFill>
                <a:latin typeface="Tolstyak" panose="04040A07060002020202" pitchFamily="82" charset="0"/>
              </a:rPr>
              <a:t>90 лет </a:t>
            </a:r>
            <a:endParaRPr lang="ru-RU" sz="5400" dirty="0" smtClean="0">
              <a:solidFill>
                <a:srgbClr val="990033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роману </a:t>
            </a: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«</a:t>
            </a:r>
            <a:r>
              <a:rPr lang="ru-RU" sz="4800" dirty="0">
                <a:solidFill>
                  <a:srgbClr val="002060"/>
                </a:solidFill>
                <a:latin typeface="Tolstyak" panose="04040A07060002020202" pitchFamily="82" charset="0"/>
              </a:rPr>
              <a:t>Человек-амфибия</a:t>
            </a:r>
            <a:r>
              <a:rPr lang="ru-RU" sz="48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»</a:t>
            </a: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 Александра</a:t>
            </a: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Беляева</a:t>
            </a: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 </a:t>
            </a:r>
            <a:r>
              <a:rPr lang="ru-RU" sz="4800" dirty="0" smtClean="0">
                <a:solidFill>
                  <a:srgbClr val="990033"/>
                </a:solidFill>
                <a:latin typeface="Tolstyak" panose="04040A07060002020202" pitchFamily="82" charset="0"/>
              </a:rPr>
              <a:t>(</a:t>
            </a:r>
            <a:r>
              <a:rPr lang="ru-RU" sz="4800" dirty="0">
                <a:solidFill>
                  <a:srgbClr val="990033"/>
                </a:solidFill>
                <a:latin typeface="Tolstyak" panose="04040A07060002020202" pitchFamily="82" charset="0"/>
              </a:rPr>
              <a:t>1927)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36319">
            <a:off x="2067187" y="2494293"/>
            <a:ext cx="2028395" cy="300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5452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3717">
        <p:fade/>
      </p:transition>
    </mc:Choice>
    <mc:Fallback>
      <p:transition spd="med" advTm="37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7018" y="912126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46408" y="1200158"/>
            <a:ext cx="464595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00"/>
                </a:solidFill>
                <a:latin typeface="Tolstyak" panose="04040A07060002020202" pitchFamily="82" charset="0"/>
              </a:rPr>
              <a:t>90 лет назад </a:t>
            </a:r>
            <a:endParaRPr lang="ru-RU" sz="5400" dirty="0" smtClean="0">
              <a:solidFill>
                <a:srgbClr val="99000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8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начат </a:t>
            </a:r>
            <a:r>
              <a:rPr lang="ru-RU" sz="4800" dirty="0">
                <a:solidFill>
                  <a:srgbClr val="002060"/>
                </a:solidFill>
                <a:latin typeface="Tolstyak" panose="04040A07060002020202" pitchFamily="82" charset="0"/>
              </a:rPr>
              <a:t>роман-эпопея Михаила Шолохова «Тихий Дон»</a:t>
            </a:r>
          </a:p>
          <a:p>
            <a:pPr algn="ctr"/>
            <a:r>
              <a:rPr lang="ru-RU" sz="4800" dirty="0">
                <a:solidFill>
                  <a:srgbClr val="990000"/>
                </a:solidFill>
                <a:latin typeface="Tolstyak" panose="04040A07060002020202" pitchFamily="82" charset="0"/>
              </a:rPr>
              <a:t>(1927)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101" r="15582" b="1701"/>
          <a:stretch/>
        </p:blipFill>
        <p:spPr>
          <a:xfrm rot="21392150">
            <a:off x="2031807" y="2409018"/>
            <a:ext cx="2080603" cy="2977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3307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2674">
        <p:fade/>
      </p:transition>
    </mc:Choice>
    <mc:Fallback>
      <p:transition spd="med" advTm="26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7018" y="912126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89532" y="1272504"/>
            <a:ext cx="5268436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990000"/>
                </a:solidFill>
                <a:latin typeface="Tolstyak" panose="04040A07060002020202" pitchFamily="82" charset="0"/>
              </a:rPr>
              <a:t>90 </a:t>
            </a:r>
            <a:r>
              <a:rPr lang="ru-RU" sz="4800" dirty="0" smtClean="0">
                <a:solidFill>
                  <a:srgbClr val="990000"/>
                </a:solidFill>
                <a:latin typeface="Tolstyak" panose="04040A07060002020202" pitchFamily="82" charset="0"/>
              </a:rPr>
              <a:t>лет назад </a:t>
            </a: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завершен 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роман </a:t>
            </a:r>
            <a:endParaRPr lang="ru-RU" sz="40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«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Гиперболоид инженера </a:t>
            </a:r>
            <a:endParaRPr lang="ru-RU" sz="40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Гарина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» </a:t>
            </a:r>
            <a:endParaRPr lang="ru-RU" sz="40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А.Н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. Толстого</a:t>
            </a:r>
          </a:p>
          <a:p>
            <a:pPr algn="ctr"/>
            <a:r>
              <a:rPr lang="ru-RU" sz="5400" dirty="0">
                <a:solidFill>
                  <a:srgbClr val="990000"/>
                </a:solidFill>
                <a:latin typeface="Tolstyak" panose="04040A07060002020202" pitchFamily="82" charset="0"/>
              </a:rPr>
              <a:t>(1927)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58019">
            <a:off x="2086179" y="2470295"/>
            <a:ext cx="2081786" cy="291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2685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498">
        <p:fade/>
      </p:transition>
    </mc:Choice>
    <mc:Fallback>
      <p:transition spd="med" advTm="44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7018" y="912126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92152" y="1634738"/>
            <a:ext cx="475446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990033"/>
                </a:solidFill>
                <a:latin typeface="Tolstyak" panose="04040A07060002020202" pitchFamily="82" charset="0"/>
              </a:rPr>
              <a:t> </a:t>
            </a:r>
            <a:r>
              <a:rPr lang="ru-RU" sz="4800" dirty="0">
                <a:solidFill>
                  <a:srgbClr val="990033"/>
                </a:solidFill>
                <a:latin typeface="Tolstyak" panose="04040A07060002020202" pitchFamily="82" charset="0"/>
              </a:rPr>
              <a:t>90 лет назад 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опубликован в </a:t>
            </a:r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Париже </a:t>
            </a:r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роман «Белая гвардия» М.А. Булгакова</a:t>
            </a:r>
          </a:p>
          <a:p>
            <a:pPr algn="ctr"/>
            <a:r>
              <a:rPr lang="ru-RU" sz="4800" dirty="0">
                <a:solidFill>
                  <a:srgbClr val="990033"/>
                </a:solidFill>
                <a:latin typeface="Tolstyak" panose="04040A07060002020202" pitchFamily="82" charset="0"/>
              </a:rPr>
              <a:t>(1927)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99062">
            <a:off x="2144326" y="2455399"/>
            <a:ext cx="2002798" cy="294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8240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414">
        <p:fade/>
      </p:transition>
    </mc:Choice>
    <mc:Fallback>
      <p:transition spd="med" advTm="44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7018" y="912126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92152" y="1634738"/>
            <a:ext cx="475446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85 лет </a:t>
            </a:r>
            <a:r>
              <a:rPr lang="ru-RU" sz="4400" dirty="0" smtClean="0">
                <a:solidFill>
                  <a:srgbClr val="990033"/>
                </a:solidFill>
                <a:latin typeface="Tolstyak" panose="04040A07060002020202" pitchFamily="82" charset="0"/>
              </a:rPr>
              <a:t>назад </a:t>
            </a: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напечатан роман</a:t>
            </a: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 М. А.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Шолохова «Поднятая целина»</a:t>
            </a:r>
          </a:p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(1932)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258859">
            <a:off x="2142087" y="2369723"/>
            <a:ext cx="1943673" cy="305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502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140">
        <p:fade/>
      </p:transition>
    </mc:Choice>
    <mc:Fallback>
      <p:transition spd="med" advTm="41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7018" y="912126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4724" y="1200158"/>
            <a:ext cx="475446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990000"/>
                </a:solidFill>
                <a:latin typeface="Tolstyak" panose="04040A07060002020202" pitchFamily="82" charset="0"/>
              </a:rPr>
              <a:t>85 лет </a:t>
            </a:r>
          </a:p>
          <a:p>
            <a:pPr algn="ctr"/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роману </a:t>
            </a:r>
          </a:p>
          <a:p>
            <a:pPr algn="ctr"/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Н. А. </a:t>
            </a:r>
            <a:r>
              <a:rPr lang="ru-RU" sz="40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Островского </a:t>
            </a: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«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Как </a:t>
            </a:r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закалялась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сталь»</a:t>
            </a:r>
          </a:p>
          <a:p>
            <a:pPr algn="ctr"/>
            <a:r>
              <a:rPr lang="ru-RU" sz="4400" dirty="0">
                <a:solidFill>
                  <a:srgbClr val="990000"/>
                </a:solidFill>
                <a:latin typeface="Tolstyak" panose="04040A07060002020202" pitchFamily="82" charset="0"/>
              </a:rPr>
              <a:t>(1932)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37773">
            <a:off x="2046662" y="2402414"/>
            <a:ext cx="2077968" cy="304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9922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2854">
        <p:fade/>
      </p:transition>
    </mc:Choice>
    <mc:Fallback>
      <p:transition spd="med" advTm="28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7018" y="912126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4724" y="1412776"/>
            <a:ext cx="475446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990000"/>
                </a:solidFill>
                <a:latin typeface="Tolstyak" panose="04040A07060002020202" pitchFamily="82" charset="0"/>
              </a:rPr>
              <a:t>75 лет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повести</a:t>
            </a:r>
            <a:r>
              <a:rPr lang="ru-RU" sz="4400" dirty="0">
                <a:solidFill>
                  <a:srgbClr val="990000"/>
                </a:solidFill>
                <a:latin typeface="Tolstyak" panose="04040A07060002020202" pitchFamily="82" charset="0"/>
              </a:rPr>
              <a:t>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«Маленький принц» </a:t>
            </a:r>
          </a:p>
          <a:p>
            <a:pPr algn="ctr"/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А. де Сент-Экзюпери </a:t>
            </a:r>
          </a:p>
          <a:p>
            <a:pPr algn="ctr"/>
            <a:r>
              <a:rPr lang="ru-RU" sz="4400" dirty="0">
                <a:solidFill>
                  <a:srgbClr val="990000"/>
                </a:solidFill>
                <a:latin typeface="Tolstyak" panose="04040A07060002020202" pitchFamily="82" charset="0"/>
              </a:rPr>
              <a:t>(1942)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49604">
            <a:off x="2060699" y="2406339"/>
            <a:ext cx="2017060" cy="296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4472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2556">
        <p:fade/>
      </p:transition>
    </mc:Choice>
    <mc:Fallback>
      <p:transition spd="med" advTm="25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7018" y="912126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21777" y="1176020"/>
            <a:ext cx="440394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990033"/>
                </a:solidFill>
                <a:latin typeface="Tolstyak" panose="04040A07060002020202" pitchFamily="82" charset="0"/>
              </a:rPr>
              <a:t>70 лет назад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опубликована </a:t>
            </a:r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«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Повесть о настоящем человеке» </a:t>
            </a:r>
            <a:endParaRPr lang="ru-RU" sz="44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Б.Н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. Полевого</a:t>
            </a:r>
          </a:p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(1947)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249353">
            <a:off x="2132574" y="2294498"/>
            <a:ext cx="1918847" cy="310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3351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3166">
        <p:fade/>
      </p:transition>
    </mc:Choice>
    <mc:Fallback>
      <p:transition spd="med" advTm="31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7018" y="912126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21777" y="1176020"/>
            <a:ext cx="440394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33"/>
                </a:solidFill>
                <a:latin typeface="Tolstyak" panose="04040A07060002020202" pitchFamily="82" charset="0"/>
              </a:rPr>
              <a:t>65 лет </a:t>
            </a:r>
            <a:endParaRPr lang="ru-RU" sz="5400" dirty="0" smtClean="0">
              <a:solidFill>
                <a:srgbClr val="990033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повести </a:t>
            </a: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Э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. Хемингуэя </a:t>
            </a:r>
            <a:endParaRPr lang="ru-RU" sz="44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«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Старик </a:t>
            </a:r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и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море»</a:t>
            </a:r>
          </a:p>
          <a:p>
            <a:pPr algn="ctr"/>
            <a:r>
              <a:rPr lang="ru-RU" sz="5400" dirty="0">
                <a:solidFill>
                  <a:srgbClr val="990033"/>
                </a:solidFill>
                <a:latin typeface="Tolstyak" panose="04040A07060002020202" pitchFamily="82" charset="0"/>
              </a:rPr>
              <a:t>(1952)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91841">
            <a:off x="2080557" y="2388135"/>
            <a:ext cx="2057038" cy="300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6323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2874">
        <p:fade/>
      </p:transition>
    </mc:Choice>
    <mc:Fallback>
      <p:transition spd="med" advTm="28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7018" y="912126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24422" y="862255"/>
            <a:ext cx="4403946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33"/>
                </a:solidFill>
                <a:latin typeface="Tolstyak" panose="04040A07060002020202" pitchFamily="82" charset="0"/>
              </a:rPr>
              <a:t>60 лет </a:t>
            </a:r>
          </a:p>
          <a:p>
            <a:pPr algn="ctr"/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со времени публикации романа </a:t>
            </a:r>
          </a:p>
          <a:p>
            <a:pPr algn="ctr"/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Р. </a:t>
            </a:r>
            <a:r>
              <a:rPr lang="ru-RU" sz="4400" dirty="0" err="1">
                <a:solidFill>
                  <a:srgbClr val="002060"/>
                </a:solidFill>
                <a:latin typeface="Tolstyak" panose="04040A07060002020202" pitchFamily="82" charset="0"/>
              </a:rPr>
              <a:t>Бредбери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 </a:t>
            </a:r>
            <a:endParaRPr lang="ru-RU" sz="44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«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Вино из одуванчиков»</a:t>
            </a:r>
          </a:p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(1957)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563" r="12200"/>
          <a:stretch/>
        </p:blipFill>
        <p:spPr>
          <a:xfrm rot="21216085">
            <a:off x="2055355" y="2442062"/>
            <a:ext cx="2023417" cy="276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1863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3186">
        <p:fade/>
      </p:transition>
    </mc:Choice>
    <mc:Fallback>
      <p:transition spd="med" advTm="318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7018" y="912126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0" y="912126"/>
            <a:ext cx="470792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990033"/>
                </a:solidFill>
                <a:latin typeface="Tolstyak" panose="04040A07060002020202" pitchFamily="82" charset="0"/>
              </a:rPr>
              <a:t>60 лет </a:t>
            </a:r>
            <a:endParaRPr lang="ru-RU" sz="4800" dirty="0" smtClean="0">
              <a:solidFill>
                <a:srgbClr val="990033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циклу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юмористических рассказов </a:t>
            </a:r>
          </a:p>
          <a:p>
            <a:pPr algn="ctr"/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Н. Носова «Фантазёры»</a:t>
            </a:r>
          </a:p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(1957)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217300">
            <a:off x="1943096" y="2390552"/>
            <a:ext cx="2208395" cy="290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2678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3428">
        <p:fade/>
      </p:transition>
    </mc:Choice>
    <mc:Fallback>
      <p:transition spd="med" advTm="34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7018" y="912126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97996" y="1475051"/>
            <a:ext cx="470792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60 лет </a:t>
            </a:r>
            <a:endParaRPr lang="ru-RU" sz="4400" dirty="0" smtClean="0">
              <a:solidFill>
                <a:srgbClr val="990033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повести </a:t>
            </a: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В.К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. </a:t>
            </a:r>
            <a:r>
              <a:rPr lang="ru-RU" sz="4400" dirty="0" err="1">
                <a:solidFill>
                  <a:srgbClr val="002060"/>
                </a:solidFill>
                <a:latin typeface="Tolstyak" panose="04040A07060002020202" pitchFamily="82" charset="0"/>
              </a:rPr>
              <a:t>Железникова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 </a:t>
            </a:r>
            <a:endParaRPr lang="ru-RU" sz="44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«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Чудак из 6-Б»</a:t>
            </a:r>
          </a:p>
          <a:p>
            <a:pPr algn="ctr"/>
            <a:r>
              <a:rPr lang="ru-RU" sz="4400" dirty="0">
                <a:solidFill>
                  <a:srgbClr val="990033"/>
                </a:solidFill>
                <a:latin typeface="Tolstyak" panose="04040A07060002020202" pitchFamily="82" charset="0"/>
              </a:rPr>
              <a:t>(1957)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246772">
            <a:off x="2054673" y="2372152"/>
            <a:ext cx="2010536" cy="296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7648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726">
        <p:fade/>
      </p:transition>
    </mc:Choice>
    <mc:Fallback>
      <p:transition spd="med" advTm="47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7018" y="912126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97996" y="715630"/>
            <a:ext cx="470792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990000"/>
                </a:solidFill>
                <a:latin typeface="Tolstyak" panose="04040A07060002020202" pitchFamily="82" charset="0"/>
              </a:rPr>
              <a:t>60 лет </a:t>
            </a:r>
            <a:endParaRPr lang="en-US" sz="4800" dirty="0">
              <a:solidFill>
                <a:srgbClr val="99000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со времени </a:t>
            </a:r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публикации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рассказа </a:t>
            </a:r>
            <a:endParaRPr lang="en-US" sz="4400" dirty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М.В. Шолохова </a:t>
            </a:r>
            <a:endParaRPr lang="en-US" sz="4400" dirty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«Судьба </a:t>
            </a:r>
            <a:endParaRPr lang="en-US" sz="4400" dirty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человека»</a:t>
            </a:r>
            <a:endParaRPr lang="en-US" sz="4400" dirty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>
                <a:solidFill>
                  <a:srgbClr val="990000"/>
                </a:solidFill>
                <a:latin typeface="Tolstyak" panose="04040A07060002020202" pitchFamily="82" charset="0"/>
              </a:rPr>
              <a:t>(1957)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13090">
            <a:off x="2057182" y="2406891"/>
            <a:ext cx="2060107" cy="307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1272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3324">
        <p:fade/>
      </p:transition>
    </mc:Choice>
    <mc:Fallback>
      <p:transition spd="med" advTm="332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7018" y="912126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97996" y="1412776"/>
            <a:ext cx="470792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990000"/>
                </a:solidFill>
                <a:latin typeface="Tolstyak" panose="04040A07060002020202" pitchFamily="82" charset="0"/>
              </a:rPr>
              <a:t>60 лет </a:t>
            </a:r>
            <a:endParaRPr lang="en-US" sz="4800" dirty="0" smtClean="0">
              <a:solidFill>
                <a:srgbClr val="99000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роману И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. А. Ефремова «Туманность Андромеды»</a:t>
            </a:r>
            <a:endParaRPr lang="en-US" sz="4400" dirty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800" dirty="0">
                <a:solidFill>
                  <a:srgbClr val="990000"/>
                </a:solidFill>
                <a:latin typeface="Tolstyak" panose="04040A07060002020202" pitchFamily="82" charset="0"/>
              </a:rPr>
              <a:t>(1957)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33019">
            <a:off x="2139510" y="2412440"/>
            <a:ext cx="1897782" cy="298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45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3722">
        <p:fade/>
      </p:transition>
    </mc:Choice>
    <mc:Fallback>
      <p:transition spd="med" advTm="37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7018" y="912126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97996" y="1164515"/>
            <a:ext cx="4707924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990000"/>
                </a:solidFill>
                <a:latin typeface="Tolstyak" panose="04040A07060002020202" pitchFamily="82" charset="0"/>
              </a:rPr>
              <a:t>55 лет назад </a:t>
            </a:r>
            <a:endParaRPr lang="ru-RU" sz="4800" dirty="0" smtClean="0">
              <a:solidFill>
                <a:srgbClr val="99000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вышла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в свет повесть </a:t>
            </a:r>
          </a:p>
          <a:p>
            <a:pPr algn="ctr"/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В.В. Медведева «</a:t>
            </a:r>
            <a:r>
              <a:rPr lang="ru-RU" sz="4400" dirty="0" err="1">
                <a:solidFill>
                  <a:srgbClr val="002060"/>
                </a:solidFill>
                <a:latin typeface="Tolstyak" panose="04040A07060002020202" pitchFamily="82" charset="0"/>
              </a:rPr>
              <a:t>Баранкин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, </a:t>
            </a:r>
          </a:p>
          <a:p>
            <a:pPr algn="ctr"/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будь человеком!»</a:t>
            </a:r>
          </a:p>
          <a:p>
            <a:pPr algn="ctr"/>
            <a:r>
              <a:rPr lang="ru-RU" sz="4400" dirty="0">
                <a:solidFill>
                  <a:srgbClr val="990000"/>
                </a:solidFill>
                <a:latin typeface="Tolstyak" panose="04040A07060002020202" pitchFamily="82" charset="0"/>
              </a:rPr>
              <a:t>(1962)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65042">
            <a:off x="2045844" y="2425822"/>
            <a:ext cx="2012147" cy="286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5758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334">
        <p:fade/>
      </p:transition>
    </mc:Choice>
    <mc:Fallback>
      <p:transition spd="med" advTm="43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1520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7018" y="912126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98426" y="1122053"/>
            <a:ext cx="5112245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990000"/>
                </a:solidFill>
                <a:latin typeface="Tolstyak" panose="04040A07060002020202" pitchFamily="82" charset="0"/>
              </a:rPr>
              <a:t>45 лет </a:t>
            </a:r>
            <a:endParaRPr lang="ru-RU" sz="5400" dirty="0" smtClean="0">
              <a:solidFill>
                <a:srgbClr val="99000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со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времени рождения «Домовёнка Кузьки» </a:t>
            </a:r>
            <a:endParaRPr lang="ru-RU" sz="44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Т.И</a:t>
            </a:r>
            <a:r>
              <a:rPr lang="ru-RU" sz="3600" dirty="0">
                <a:solidFill>
                  <a:srgbClr val="002060"/>
                </a:solidFill>
                <a:latin typeface="Tolstyak" panose="04040A07060002020202" pitchFamily="82" charset="0"/>
              </a:rPr>
              <a:t>. </a:t>
            </a:r>
            <a:r>
              <a:rPr lang="ru-RU" sz="36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Александровой</a:t>
            </a:r>
          </a:p>
          <a:p>
            <a:pPr algn="ctr"/>
            <a:r>
              <a:rPr lang="ru-RU" sz="4400" dirty="0">
                <a:solidFill>
                  <a:srgbClr val="990000"/>
                </a:solidFill>
                <a:latin typeface="Tolstyak" panose="04040A07060002020202" pitchFamily="82" charset="0"/>
              </a:rPr>
              <a:t>(1972)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241012">
            <a:off x="2130863" y="2445786"/>
            <a:ext cx="2016412" cy="300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0668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3330">
        <p:fade/>
      </p:transition>
    </mc:Choice>
    <mc:Fallback>
      <p:transition spd="med" advTm="33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9369" y="440668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7018" y="912126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06106" y="1139190"/>
            <a:ext cx="5091704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990000"/>
                </a:solidFill>
                <a:latin typeface="Tolstyak" panose="04040A07060002020202" pitchFamily="82" charset="0"/>
              </a:rPr>
              <a:t>45 лет назад </a:t>
            </a:r>
          </a:p>
          <a:p>
            <a:pPr algn="ctr"/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издана повесть  </a:t>
            </a:r>
          </a:p>
          <a:p>
            <a:pPr algn="ctr"/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А.Н. и Б.Н. Стругацких </a:t>
            </a:r>
          </a:p>
          <a:p>
            <a:pPr algn="ctr"/>
            <a:r>
              <a:rPr lang="ru-RU" sz="4000" dirty="0">
                <a:solidFill>
                  <a:srgbClr val="002060"/>
                </a:solidFill>
                <a:latin typeface="Tolstyak" panose="04040A07060002020202" pitchFamily="82" charset="0"/>
              </a:rPr>
              <a:t>«Пикник на обочине»</a:t>
            </a:r>
          </a:p>
          <a:p>
            <a:pPr algn="ctr"/>
            <a:r>
              <a:rPr lang="ru-RU" sz="4000" dirty="0">
                <a:solidFill>
                  <a:srgbClr val="990000"/>
                </a:solidFill>
                <a:latin typeface="Tolstyak" panose="04040A07060002020202" pitchFamily="82" charset="0"/>
              </a:rPr>
              <a:t>(1972)</a:t>
            </a:r>
          </a:p>
          <a:p>
            <a:pPr algn="ctr"/>
            <a:endParaRPr lang="ru-RU" sz="4400" dirty="0">
              <a:solidFill>
                <a:srgbClr val="990000"/>
              </a:solidFill>
              <a:latin typeface="Tolstyak" panose="04040A07060002020202" pitchFamily="8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75764">
            <a:off x="2108492" y="2408626"/>
            <a:ext cx="1965578" cy="302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0447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3877">
        <p:fade/>
      </p:transition>
    </mc:Choice>
    <mc:Fallback>
      <p:transition spd="med" advTm="387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1520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7018" y="912126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77856" y="1269769"/>
            <a:ext cx="4788684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990000"/>
                </a:solidFill>
                <a:latin typeface="Tolstyak" panose="04040A07060002020202" pitchFamily="82" charset="0"/>
              </a:rPr>
              <a:t>30 лет назад </a:t>
            </a:r>
            <a:endParaRPr lang="ru-RU" sz="4800" dirty="0" smtClean="0">
              <a:solidFill>
                <a:srgbClr val="99000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была 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опубликована повесть </a:t>
            </a:r>
          </a:p>
          <a:p>
            <a:pPr algn="ctr"/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«Собачье сердце» </a:t>
            </a:r>
          </a:p>
          <a:p>
            <a:pPr algn="ctr"/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М.А. Булгакова</a:t>
            </a:r>
          </a:p>
          <a:p>
            <a:pPr algn="ctr"/>
            <a:r>
              <a:rPr lang="ru-RU" sz="4400" dirty="0">
                <a:solidFill>
                  <a:srgbClr val="990000"/>
                </a:solidFill>
                <a:latin typeface="Tolstyak" panose="04040A07060002020202" pitchFamily="82" charset="0"/>
              </a:rPr>
              <a:t>(1987)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051"/>
          <a:stretch/>
        </p:blipFill>
        <p:spPr>
          <a:xfrm rot="21258624">
            <a:off x="2117006" y="2442023"/>
            <a:ext cx="2021680" cy="287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7044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102">
        <p:fade/>
      </p:transition>
    </mc:Choice>
    <mc:Fallback>
      <p:transition spd="med" advTm="41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00000">
              <a:srgbClr val="92D050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1520" y="476672"/>
            <a:ext cx="53211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11902" y="1412776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/>
          </a:p>
          <a:p>
            <a:pPr algn="ctr"/>
            <a:endParaRPr lang="ru-RU" sz="3600" dirty="0">
              <a:solidFill>
                <a:srgbClr val="990000"/>
              </a:solidFill>
              <a:latin typeface="Tolstyak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11902" y="1124744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7701" y="1122053"/>
            <a:ext cx="413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  <a:p>
            <a:pPr algn="ctr"/>
            <a:endParaRPr lang="ru-RU" sz="24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61719" y="1056142"/>
            <a:ext cx="432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rgbClr val="990033"/>
              </a:solidFill>
              <a:latin typeface="Tolstyak" pitchFamily="8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3500" y="1269769"/>
            <a:ext cx="426304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990000"/>
                </a:solidFill>
                <a:latin typeface="Tolstyak" panose="04040A07060002020202" pitchFamily="82" charset="0"/>
              </a:rPr>
              <a:t>30 </a:t>
            </a:r>
            <a:r>
              <a:rPr lang="ru-RU" sz="4800" dirty="0" smtClean="0">
                <a:solidFill>
                  <a:srgbClr val="990000"/>
                </a:solidFill>
                <a:latin typeface="Tolstyak" panose="04040A07060002020202" pitchFamily="82" charset="0"/>
              </a:rPr>
              <a:t>лет назад </a:t>
            </a:r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опубликован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роман </a:t>
            </a:r>
            <a:endParaRPr lang="ru-RU" sz="44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А. Н. 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Рыбакова </a:t>
            </a:r>
            <a:endParaRPr lang="ru-RU" sz="4400" dirty="0" smtClean="0">
              <a:solidFill>
                <a:srgbClr val="002060"/>
              </a:solidFill>
              <a:latin typeface="Tolstyak" panose="04040A07060002020202" pitchFamily="82" charset="0"/>
            </a:endParaRPr>
          </a:p>
          <a:p>
            <a:pPr algn="ctr"/>
            <a:r>
              <a:rPr lang="ru-RU" sz="4400" dirty="0" smtClean="0">
                <a:solidFill>
                  <a:srgbClr val="002060"/>
                </a:solidFill>
                <a:latin typeface="Tolstyak" panose="04040A07060002020202" pitchFamily="82" charset="0"/>
              </a:rPr>
              <a:t>«</a:t>
            </a:r>
            <a:r>
              <a:rPr lang="ru-RU" sz="4400" dirty="0">
                <a:solidFill>
                  <a:srgbClr val="002060"/>
                </a:solidFill>
                <a:latin typeface="Tolstyak" panose="04040A07060002020202" pitchFamily="82" charset="0"/>
              </a:rPr>
              <a:t>Дети Арбата»</a:t>
            </a:r>
          </a:p>
          <a:p>
            <a:pPr algn="ctr"/>
            <a:r>
              <a:rPr lang="ru-RU" sz="4800" dirty="0">
                <a:solidFill>
                  <a:srgbClr val="990000"/>
                </a:solidFill>
                <a:latin typeface="Tolstyak" panose="04040A07060002020202" pitchFamily="82" charset="0"/>
              </a:rPr>
              <a:t>(1987)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281888">
            <a:off x="2191890" y="2288980"/>
            <a:ext cx="1965329" cy="312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1147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694">
        <p:fade/>
      </p:transition>
    </mc:Choice>
    <mc:Fallback>
      <p:transition spd="med" advTm="46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ленд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03648" y="116632"/>
            <a:ext cx="6840760" cy="6624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 rot="21411433">
            <a:off x="2963979" y="2210655"/>
            <a:ext cx="4110127" cy="2800767"/>
          </a:xfrm>
          <a:prstGeom prst="rect">
            <a:avLst/>
          </a:prstGeom>
          <a:noFill/>
          <a:effectLst>
            <a:outerShdw blurRad="50800" dist="38100" dir="1200000" algn="l" rotWithShape="0">
              <a:srgbClr val="663300">
                <a:alpha val="40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olstyak" pitchFamily="82" charset="0"/>
              </a:rPr>
              <a:t>Приятного 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olstyak" pitchFamily="82" charset="0"/>
              </a:rPr>
              <a:t>Вам чтения 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olstyak" pitchFamily="82" charset="0"/>
              </a:rPr>
              <a:t>и  интересных открытий !</a:t>
            </a:r>
          </a:p>
        </p:txBody>
      </p:sp>
      <p:sp>
        <p:nvSpPr>
          <p:cNvPr id="6" name="TextBox 5"/>
          <p:cNvSpPr txBox="1"/>
          <p:nvPr/>
        </p:nvSpPr>
        <p:spPr>
          <a:xfrm rot="20761038">
            <a:off x="59904" y="266359"/>
            <a:ext cx="1431802" cy="1569660"/>
          </a:xfrm>
          <a:prstGeom prst="rect">
            <a:avLst/>
          </a:prstGeom>
          <a:noFill/>
          <a:effectLst>
            <a:outerShdw blurRad="241300" dist="50800" dir="5400000" sx="114000" sy="114000" algn="ctr" rotWithShape="0">
              <a:schemeClr val="tx1">
                <a:alpha val="57000"/>
              </a:schemeClr>
            </a:outerShdw>
          </a:effectLst>
        </p:spPr>
        <p:txBody>
          <a:bodyPr wrap="none" rtlCol="0">
            <a:spAutoFit/>
            <a:scene3d>
              <a:camera prst="isometricOffAxis1Right"/>
              <a:lightRig rig="threePt" dir="t"/>
            </a:scene3d>
            <a:sp3d extrusionH="57150">
              <a:bevelT w="38100" h="38100" prst="convex"/>
            </a:sp3d>
          </a:bodyPr>
          <a:lstStyle/>
          <a:p>
            <a:r>
              <a:rPr lang="ru-RU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50</a:t>
            </a:r>
            <a:endParaRPr lang="ru-RU" sz="9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 rot="1046269">
            <a:off x="7294184" y="274752"/>
            <a:ext cx="1843774" cy="1400383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21000"/>
              </a:srgb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r>
              <a:rPr lang="ru-RU" sz="8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625</a:t>
            </a:r>
            <a:endParaRPr lang="ru-RU" sz="8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 rot="20337210">
            <a:off x="7670021" y="2512475"/>
            <a:ext cx="1099741" cy="1015663"/>
          </a:xfrm>
          <a:prstGeom prst="rect">
            <a:avLst/>
          </a:prstGeom>
          <a:noFill/>
          <a:effectLst>
            <a:outerShdw blurRad="393700" dist="50800" dir="744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6000" b="1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30</a:t>
            </a:r>
            <a:endParaRPr lang="ru-RU" sz="6000" b="1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 rot="365006">
            <a:off x="49963" y="5010862"/>
            <a:ext cx="1369238" cy="1015663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180</a:t>
            </a:r>
            <a:endParaRPr lang="ru-RU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 rot="472830">
            <a:off x="7385915" y="5484425"/>
            <a:ext cx="1660609" cy="1246495"/>
          </a:xfrm>
          <a:prstGeom prst="rect">
            <a:avLst/>
          </a:prstGeom>
          <a:noFill/>
          <a:effectLst>
            <a:outerShdw blurRad="50800" dist="50800" dir="7080000" algn="ctr" rotWithShape="0">
              <a:schemeClr val="accent1">
                <a:lumMod val="50000"/>
                <a:alpha val="90000"/>
              </a:scheme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r>
              <a:rPr lang="ru-RU" sz="7500" b="1" dirty="0" smtClean="0">
                <a:ln w="1905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345</a:t>
            </a:r>
            <a:endParaRPr lang="ru-RU" sz="7500" b="1" dirty="0">
              <a:ln w="19050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 rot="20838132">
            <a:off x="325484" y="3833934"/>
            <a:ext cx="86695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Lef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ru-RU" sz="4400" b="1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75</a:t>
            </a:r>
            <a:endParaRPr lang="ru-RU" sz="4400" b="1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 rot="1088688">
            <a:off x="259003" y="2521963"/>
            <a:ext cx="1033605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r>
              <a:rPr lang="ru-RU" sz="3200" b="1" dirty="0" smtClean="0">
                <a:ln w="19050">
                  <a:solidFill>
                    <a:schemeClr val="tx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290</a:t>
            </a:r>
            <a:endParaRPr lang="ru-RU" sz="3200" b="1" dirty="0">
              <a:ln w="19050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" name="к_ф Мери Поппинс До Свидания - Ветер перемен (минусовка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93647" y="6525344"/>
            <a:ext cx="313532" cy="3135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488">
        <p:fade/>
      </p:transition>
    </mc:Choice>
    <mc:Fallback>
      <p:transition spd="med" advTm="104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5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50"/>
                            </p:stCondLst>
                            <p:childTnLst>
                              <p:par>
                                <p:cTn id="2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5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5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50"/>
                            </p:stCondLst>
                            <p:childTnLst>
                              <p:par>
                                <p:cTn id="41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50"/>
                            </p:stCondLst>
                            <p:childTnLst>
                              <p:par>
                                <p:cTn id="4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/>
      <p:bldP spid="13" grpId="0"/>
      <p:bldP spid="14" grpId="0"/>
    </p:bldLst>
  </p:timing>
  <p:extLst mod="1">
    <p:ext uri="{E180D4A7-C9FB-4DFB-919C-405C955672EB}">
      <p14:showEvtLst xmlns:p14="http://schemas.microsoft.com/office/powerpoint/2010/main" xmlns="">
        <p14:playEvt time="2" objId="2"/>
      </p14:showEvtLst>
    </p:ext>
  </p:extLs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14235</TotalTime>
  <Words>1128</Words>
  <Application>Microsoft Office PowerPoint</Application>
  <PresentationFormat>Экран (4:3)</PresentationFormat>
  <Paragraphs>310</Paragraphs>
  <Slides>71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7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</vt:vector>
  </TitlesOfParts>
  <Company>OEM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Burova</dc:creator>
  <cp:lastModifiedBy>lib</cp:lastModifiedBy>
  <cp:revision>2675</cp:revision>
  <dcterms:created xsi:type="dcterms:W3CDTF">2014-06-23T06:22:35Z</dcterms:created>
  <dcterms:modified xsi:type="dcterms:W3CDTF">2017-01-19T11:05:05Z</dcterms:modified>
</cp:coreProperties>
</file>